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 id="2147483666" r:id="rId2"/>
  </p:sldMasterIdLst>
  <p:notesMasterIdLst>
    <p:notesMasterId r:id="rId20"/>
  </p:notesMasterIdLst>
  <p:handoutMasterIdLst>
    <p:handoutMasterId r:id="rId21"/>
  </p:handoutMasterIdLst>
  <p:sldIdLst>
    <p:sldId id="625" r:id="rId3"/>
    <p:sldId id="602" r:id="rId4"/>
    <p:sldId id="607" r:id="rId5"/>
    <p:sldId id="609" r:id="rId6"/>
    <p:sldId id="610" r:id="rId7"/>
    <p:sldId id="611" r:id="rId8"/>
    <p:sldId id="612" r:id="rId9"/>
    <p:sldId id="613" r:id="rId10"/>
    <p:sldId id="614" r:id="rId11"/>
    <p:sldId id="615" r:id="rId12"/>
    <p:sldId id="617" r:id="rId13"/>
    <p:sldId id="618" r:id="rId14"/>
    <p:sldId id="619" r:id="rId15"/>
    <p:sldId id="620" r:id="rId16"/>
    <p:sldId id="621" r:id="rId17"/>
    <p:sldId id="623" r:id="rId18"/>
    <p:sldId id="624" r:id="rId19"/>
  </p:sldIdLst>
  <p:sldSz cx="9144000" cy="5145088"/>
  <p:notesSz cx="6858000" cy="9144000"/>
  <p:defaultTextStyle>
    <a:defPPr>
      <a:defRPr lang="zh-CN"/>
    </a:defPPr>
    <a:lvl1pPr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1pPr>
    <a:lvl2pPr marL="4572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2pPr>
    <a:lvl3pPr marL="9144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3pPr>
    <a:lvl4pPr marL="13716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4pPr>
    <a:lvl5pPr marL="18288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5pPr>
    <a:lvl6pPr marL="22860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6pPr>
    <a:lvl7pPr marL="27432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7pPr>
    <a:lvl8pPr marL="32004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8pPr>
    <a:lvl9pPr marL="36576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FBFBFB"/>
    <a:srgbClr val="99CCFF"/>
    <a:srgbClr val="6699FF"/>
    <a:srgbClr val="3399FF"/>
    <a:srgbClr val="0099FF"/>
    <a:srgbClr val="C0C0C0"/>
    <a:srgbClr val="008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39" autoAdjust="0"/>
    <p:restoredTop sz="78308" autoAdjust="0"/>
  </p:normalViewPr>
  <p:slideViewPr>
    <p:cSldViewPr>
      <p:cViewPr varScale="1">
        <p:scale>
          <a:sx n="107" d="100"/>
          <a:sy n="107" d="100"/>
        </p:scale>
        <p:origin x="-84" y="-150"/>
      </p:cViewPr>
      <p:guideLst>
        <p:guide orient="horz" pos="162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93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873BFC3C-30AE-4CCD-BEFA-923336D156D0}"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5604"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3C78DA88-2868-4CCD-9E49-03425E15C53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marL="228600" indent="-228600">
              <a:buFontTx/>
              <a:buAutoNum type="arabicParenR"/>
            </a:pPr>
            <a:r>
              <a:rPr lang="zh-CN" altLang="en-US" sz="1000" b="1" smtClean="0">
                <a:solidFill>
                  <a:srgbClr val="2D2DB9"/>
                </a:solidFill>
                <a:ea typeface="宋体" charset="-122"/>
              </a:rPr>
              <a:t>用户使用广域网服务需要向广域网的运营商租用通信线路或其他资源。</a:t>
            </a:r>
          </a:p>
          <a:p>
            <a:pPr marL="228600" indent="-228600"/>
            <a:r>
              <a:rPr lang="en-US" altLang="zh-CN" sz="1000" smtClean="0">
                <a:solidFill>
                  <a:srgbClr val="2D2DB9"/>
                </a:solidFill>
                <a:ea typeface="宋体" charset="-122"/>
              </a:rPr>
              <a:t>2)</a:t>
            </a:r>
            <a:r>
              <a:rPr lang="zh-CN" altLang="en-US" b="1" smtClean="0">
                <a:solidFill>
                  <a:srgbClr val="2D2DB9"/>
                </a:solidFill>
                <a:ea typeface="宋体" charset="-122"/>
              </a:rPr>
              <a:t>早期的广域网主要用于大型计算机系统的互联。互联网中广域网更多地是作为覆盖地区、国家、洲际地理区域的核心交换平台。</a:t>
            </a:r>
            <a:endParaRPr lang="en-US" altLang="zh-CN" b="1" smtClean="0">
              <a:solidFill>
                <a:srgbClr val="2D2DB9"/>
              </a:solidFill>
              <a:ea typeface="宋体" charset="-122"/>
            </a:endParaRPr>
          </a:p>
          <a:p>
            <a:pPr marL="228600" indent="-228600"/>
            <a:endParaRPr lang="en-US" altLang="zh-CN" sz="1000" smtClean="0">
              <a:solidFill>
                <a:srgbClr val="2D2DB9"/>
              </a:solidFill>
              <a:ea typeface="宋体" charset="-122"/>
            </a:endParaRPr>
          </a:p>
          <a:p>
            <a:pPr marL="228600" indent="-228600"/>
            <a:endParaRPr lang="zh-CN" altLang="en-US" smtClean="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noChangeArrowheads="1" noTextEdit="1"/>
          </p:cNvSpPr>
          <p:nvPr>
            <p:ph type="sldImg"/>
          </p:nvPr>
        </p:nvSpPr>
        <p:spPr>
          <a:ln/>
        </p:spPr>
      </p:sp>
      <p:sp>
        <p:nvSpPr>
          <p:cNvPr id="126978" name="Rectangle 3"/>
          <p:cNvSpPr>
            <a:spLocks noGrp="1" noChangeArrowheads="1"/>
          </p:cNvSpPr>
          <p:nvPr>
            <p:ph type="body" idx="1"/>
          </p:nvPr>
        </p:nvSpPr>
        <p:spPr>
          <a:noFill/>
          <a:ln/>
        </p:spPr>
        <p:txBody>
          <a:bodyPr/>
          <a:lstStyle/>
          <a:p>
            <a:r>
              <a:rPr lang="zh-CN" altLang="en-US" smtClean="0">
                <a:ea typeface="宋体" charset="-122"/>
              </a:rPr>
              <a:t>“统计时分多路复用”，又称“异步时分多路复用”</a:t>
            </a:r>
            <a:r>
              <a:rPr lang="en-US" altLang="zh-CN" smtClean="0">
                <a:ea typeface="宋体" charset="-122"/>
              </a:rPr>
              <a:t>,</a:t>
            </a:r>
            <a:r>
              <a:rPr lang="zh-CN" altLang="en-US" smtClean="0">
                <a:ea typeface="宋体" charset="-122"/>
              </a:rPr>
              <a:t>把公共信道的时隙实行“按需分配”，即只对那些需要传送信息或正在工作的终端才分配给时隙，这样就使所有的时隙都能饱满地得到使用，可以使服务的终端数大于时隙的个数，提高了媒质的利用率，从而起到了“复用”的作用。 </a:t>
            </a:r>
          </a:p>
          <a:p>
            <a:r>
              <a:rPr lang="zh-CN" altLang="en-US" smtClean="0">
                <a:ea typeface="宋体" charset="-122"/>
              </a:rPr>
              <a:t>文本、语音、视频等数据被封装为信元。</a:t>
            </a:r>
            <a:r>
              <a:rPr lang="en-US" altLang="zh-CN" smtClean="0">
                <a:ea typeface="宋体" charset="-122"/>
              </a:rPr>
              <a:t>48B</a:t>
            </a:r>
            <a:r>
              <a:rPr lang="zh-CN" altLang="en-US" smtClean="0">
                <a:ea typeface="宋体" charset="-122"/>
              </a:rPr>
              <a:t>太短，不太适合数据通信。</a:t>
            </a:r>
          </a:p>
          <a:p>
            <a:r>
              <a:rPr lang="en-US" altLang="zh-CN" smtClean="0">
                <a:ea typeface="宋体" charset="-122"/>
              </a:rPr>
              <a:t>ATM</a:t>
            </a:r>
            <a:r>
              <a:rPr lang="zh-CN" altLang="en-US" smtClean="0">
                <a:ea typeface="宋体" charset="-122"/>
              </a:rPr>
              <a:t>没有达到设计目标，目前只用于电话交换网的内部主干网。</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ChangeArrowheads="1" noTextEdit="1"/>
          </p:cNvSpPr>
          <p:nvPr>
            <p:ph type="sldImg"/>
          </p:nvPr>
        </p:nvSpPr>
        <p:spPr>
          <a:ln/>
        </p:spPr>
      </p:sp>
      <p:sp>
        <p:nvSpPr>
          <p:cNvPr id="131074" name="Rectangle 3"/>
          <p:cNvSpPr>
            <a:spLocks noGrp="1" noChangeArrowheads="1"/>
          </p:cNvSpPr>
          <p:nvPr>
            <p:ph type="body" idx="1"/>
          </p:nvPr>
        </p:nvSpPr>
        <p:spPr>
          <a:noFill/>
          <a:ln/>
        </p:spPr>
        <p:txBody>
          <a:bodyPr/>
          <a:lstStyle/>
          <a:p>
            <a:r>
              <a:rPr lang="zh-CN" altLang="en-US" sz="1000" b="1" smtClean="0">
                <a:solidFill>
                  <a:srgbClr val="2D2DB9"/>
                </a:solidFill>
                <a:ea typeface="宋体" charset="-122"/>
              </a:rPr>
              <a:t>基于这样一个设计思想，一种可运营的光以太网的概念应运而生，从根本上改变电信运营商规划、建设、管理思想。</a:t>
            </a:r>
          </a:p>
          <a:p>
            <a:pPr>
              <a:spcBef>
                <a:spcPct val="40000"/>
              </a:spcBef>
            </a:pPr>
            <a:r>
              <a:rPr lang="zh-CN" altLang="en-US" sz="1000" b="1" u="sng" smtClean="0">
                <a:solidFill>
                  <a:srgbClr val="2D2DB9"/>
                </a:solidFill>
                <a:ea typeface="宋体" charset="-122"/>
              </a:rPr>
              <a:t>光以太网的主要特征：</a:t>
            </a:r>
            <a:endParaRPr lang="zh-CN" altLang="en-US" b="1" smtClean="0">
              <a:solidFill>
                <a:srgbClr val="2D2DB9"/>
              </a:solidFill>
              <a:ea typeface="宋体" charset="-122"/>
            </a:endParaRPr>
          </a:p>
          <a:p>
            <a:r>
              <a:rPr lang="en-US" altLang="zh-CN" b="1" smtClean="0">
                <a:solidFill>
                  <a:srgbClr val="2D2DB9"/>
                </a:solidFill>
                <a:ea typeface="宋体" charset="-122"/>
              </a:rPr>
              <a:t>1</a:t>
            </a:r>
            <a:r>
              <a:rPr lang="zh-CN" altLang="en-US" b="1" smtClean="0">
                <a:solidFill>
                  <a:srgbClr val="2D2DB9"/>
                </a:solidFill>
                <a:ea typeface="宋体" charset="-122"/>
              </a:rPr>
              <a:t>、根据终端用户的实际应用需求分配带宽，保证带宽资源充分、合理应用；</a:t>
            </a:r>
          </a:p>
          <a:p>
            <a:r>
              <a:rPr lang="en-US" altLang="zh-CN" b="1" smtClean="0">
                <a:solidFill>
                  <a:srgbClr val="2D2DB9"/>
                </a:solidFill>
                <a:ea typeface="宋体" charset="-122"/>
              </a:rPr>
              <a:t>2</a:t>
            </a:r>
            <a:r>
              <a:rPr lang="zh-CN" altLang="en-US" b="1" smtClean="0">
                <a:solidFill>
                  <a:srgbClr val="2D2DB9"/>
                </a:solidFill>
                <a:ea typeface="宋体" charset="-122"/>
              </a:rPr>
              <a:t>、用户访问网络资源必须经过认证和授权，确保用户对网络资源安全的使用；</a:t>
            </a:r>
          </a:p>
          <a:p>
            <a:r>
              <a:rPr lang="en-US" altLang="zh-CN" b="1" smtClean="0">
                <a:solidFill>
                  <a:srgbClr val="2D2DB9"/>
                </a:solidFill>
                <a:ea typeface="宋体" charset="-122"/>
              </a:rPr>
              <a:t>3</a:t>
            </a:r>
            <a:r>
              <a:rPr lang="zh-CN" altLang="en-US" b="1" smtClean="0">
                <a:solidFill>
                  <a:srgbClr val="2D2DB9"/>
                </a:solidFill>
                <a:ea typeface="宋体" charset="-122"/>
              </a:rPr>
              <a:t>、及时获得用户的上网时间记录和流量记录，实行计费功能；</a:t>
            </a:r>
          </a:p>
          <a:p>
            <a:r>
              <a:rPr lang="en-US" altLang="zh-CN" b="1" smtClean="0">
                <a:solidFill>
                  <a:srgbClr val="2D2DB9"/>
                </a:solidFill>
                <a:ea typeface="宋体" charset="-122"/>
              </a:rPr>
              <a:t>4</a:t>
            </a:r>
            <a:r>
              <a:rPr lang="zh-CN" altLang="en-US" b="1" smtClean="0">
                <a:solidFill>
                  <a:srgbClr val="2D2DB9"/>
                </a:solidFill>
                <a:ea typeface="宋体" charset="-122"/>
              </a:rPr>
              <a:t>、支持</a:t>
            </a:r>
            <a:r>
              <a:rPr lang="en-US" altLang="zh-CN" b="1" smtClean="0">
                <a:solidFill>
                  <a:srgbClr val="2D2DB9"/>
                </a:solidFill>
                <a:ea typeface="宋体" charset="-122"/>
              </a:rPr>
              <a:t>VPN</a:t>
            </a:r>
            <a:r>
              <a:rPr lang="zh-CN" altLang="en-US" b="1" smtClean="0">
                <a:solidFill>
                  <a:srgbClr val="2D2DB9"/>
                </a:solidFill>
                <a:ea typeface="宋体" charset="-122"/>
              </a:rPr>
              <a:t>和防火墙，有效地保证网络安全；</a:t>
            </a:r>
          </a:p>
          <a:p>
            <a:r>
              <a:rPr lang="en-US" altLang="zh-CN" b="1" smtClean="0">
                <a:solidFill>
                  <a:srgbClr val="2D2DB9"/>
                </a:solidFill>
                <a:ea typeface="宋体" charset="-122"/>
              </a:rPr>
              <a:t>5</a:t>
            </a:r>
            <a:r>
              <a:rPr lang="zh-CN" altLang="en-US" b="1" smtClean="0">
                <a:solidFill>
                  <a:srgbClr val="2D2DB9"/>
                </a:solidFill>
                <a:ea typeface="宋体" charset="-122"/>
              </a:rPr>
              <a:t>、提供分级的</a:t>
            </a:r>
            <a:r>
              <a:rPr lang="en-US" altLang="zh-CN" b="1" smtClean="0">
                <a:solidFill>
                  <a:srgbClr val="2D2DB9"/>
                </a:solidFill>
                <a:ea typeface="宋体" charset="-122"/>
                <a:cs typeface="Times New Roman" pitchFamily="18" charset="0"/>
              </a:rPr>
              <a:t>QoS</a:t>
            </a:r>
            <a:r>
              <a:rPr lang="zh-CN" altLang="en-US" b="1" smtClean="0">
                <a:solidFill>
                  <a:srgbClr val="2D2DB9"/>
                </a:solidFill>
                <a:ea typeface="宋体" charset="-122"/>
              </a:rPr>
              <a:t>服务；</a:t>
            </a:r>
          </a:p>
          <a:p>
            <a:r>
              <a:rPr lang="en-US" altLang="zh-CN" b="1" smtClean="0">
                <a:solidFill>
                  <a:srgbClr val="2D2DB9"/>
                </a:solidFill>
                <a:ea typeface="宋体" charset="-122"/>
              </a:rPr>
              <a:t>6</a:t>
            </a:r>
            <a:r>
              <a:rPr lang="zh-CN" altLang="en-US" b="1" smtClean="0">
                <a:solidFill>
                  <a:srgbClr val="2D2DB9"/>
                </a:solidFill>
                <a:ea typeface="宋体" charset="-122"/>
              </a:rPr>
              <a:t>、方便、快速、灵活地适应用户和业务的扩展。</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ln/>
        </p:spPr>
      </p:sp>
      <p:sp>
        <p:nvSpPr>
          <p:cNvPr id="135170" name="Rectangle 3"/>
          <p:cNvSpPr>
            <a:spLocks noGrp="1" noChangeArrowheads="1"/>
          </p:cNvSpPr>
          <p:nvPr>
            <p:ph type="body" idx="1"/>
          </p:nvPr>
        </p:nvSpPr>
        <p:spPr>
          <a:noFill/>
          <a:ln/>
        </p:spPr>
        <p:txBody>
          <a:bodyPr/>
          <a:lstStyle/>
          <a:p>
            <a:r>
              <a:rPr lang="zh-CN" altLang="en-US" b="1" smtClean="0">
                <a:ea typeface="宋体" charset="-122"/>
              </a:rPr>
              <a:t>实际上受到</a:t>
            </a:r>
            <a:r>
              <a:rPr lang="en-US" altLang="zh-CN" b="1" smtClean="0">
                <a:ea typeface="宋体" charset="-122"/>
              </a:rPr>
              <a:t>TCP/IP</a:t>
            </a:r>
            <a:r>
              <a:rPr lang="zh-CN" altLang="en-US" b="1" smtClean="0">
                <a:ea typeface="宋体" charset="-122"/>
              </a:rPr>
              <a:t>协议发展的影响和制约。</a:t>
            </a:r>
          </a:p>
          <a:p>
            <a:r>
              <a:rPr lang="en-US" altLang="zh-CN" smtClean="0">
                <a:ea typeface="宋体" charset="-122"/>
              </a:rPr>
              <a:t>x.25</a:t>
            </a:r>
            <a:r>
              <a:rPr lang="zh-CN" altLang="en-US" smtClean="0">
                <a:ea typeface="宋体" charset="-122"/>
              </a:rPr>
              <a:t>是过渡性技术，</a:t>
            </a:r>
            <a:r>
              <a:rPr lang="en-US" altLang="zh-CN" smtClean="0">
                <a:ea typeface="宋体" charset="-122"/>
              </a:rPr>
              <a:t>RF</a:t>
            </a:r>
            <a:r>
              <a:rPr lang="zh-CN" altLang="en-US" smtClean="0">
                <a:ea typeface="宋体" charset="-122"/>
              </a:rPr>
              <a:t>只涉及数据链路层和物理层，网络层支持</a:t>
            </a:r>
            <a:r>
              <a:rPr lang="en-US" altLang="zh-CN" smtClean="0">
                <a:ea typeface="宋体" charset="-122"/>
              </a:rPr>
              <a:t>IP</a:t>
            </a:r>
            <a:r>
              <a:rPr lang="zh-CN" altLang="en-US" smtClean="0">
                <a:ea typeface="宋体" charset="-122"/>
              </a:rPr>
              <a:t>协议；</a:t>
            </a:r>
          </a:p>
          <a:p>
            <a:r>
              <a:rPr lang="en-US" altLang="zh-CN" smtClean="0">
                <a:ea typeface="宋体" charset="-122"/>
              </a:rPr>
              <a:t>ATM</a:t>
            </a:r>
            <a:r>
              <a:rPr lang="zh-CN" altLang="en-US" smtClean="0">
                <a:ea typeface="宋体" charset="-122"/>
              </a:rPr>
              <a:t>在网络层与</a:t>
            </a:r>
            <a:r>
              <a:rPr lang="en-US" altLang="zh-CN" smtClean="0">
                <a:ea typeface="宋体" charset="-122"/>
              </a:rPr>
              <a:t>IP</a:t>
            </a:r>
            <a:r>
              <a:rPr lang="zh-CN" altLang="en-US" smtClean="0">
                <a:ea typeface="宋体" charset="-122"/>
              </a:rPr>
              <a:t>协议不兼容，导致不能很好应用。</a:t>
            </a:r>
          </a:p>
          <a:p>
            <a:r>
              <a:rPr lang="zh-CN" altLang="en-US" smtClean="0">
                <a:ea typeface="宋体" charset="-122"/>
              </a:rPr>
              <a:t>主流广域网技术研究重点是快速的帧转发。</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a:ln/>
        </p:spPr>
      </p:sp>
      <p:sp>
        <p:nvSpPr>
          <p:cNvPr id="110594" name="Rectangle 3"/>
          <p:cNvSpPr>
            <a:spLocks noGrp="1" noChangeArrowheads="1"/>
          </p:cNvSpPr>
          <p:nvPr>
            <p:ph type="body" idx="1"/>
          </p:nvPr>
        </p:nvSpPr>
        <p:spPr>
          <a:noFill/>
          <a:ln/>
        </p:spPr>
        <p:txBody>
          <a:bodyPr/>
          <a:lstStyle/>
          <a:p>
            <a:r>
              <a:rPr lang="zh-CN" altLang="en-US" b="1" smtClean="0">
                <a:solidFill>
                  <a:srgbClr val="2D2DB9"/>
                </a:solidFill>
                <a:ea typeface="宋体" charset="-122"/>
              </a:rPr>
              <a:t>广域网作为</a:t>
            </a:r>
            <a:r>
              <a:rPr lang="zh-CN" altLang="en-US" b="1" smtClean="0">
                <a:solidFill>
                  <a:srgbClr val="FF0000"/>
                </a:solidFill>
                <a:ea typeface="宋体" charset="-122"/>
              </a:rPr>
              <a:t>宽带核心交换平台</a:t>
            </a:r>
            <a:r>
              <a:rPr lang="zh-CN" altLang="en-US" b="1" smtClean="0">
                <a:solidFill>
                  <a:srgbClr val="2D2DB9"/>
                </a:solidFill>
                <a:ea typeface="宋体" charset="-122"/>
              </a:rPr>
              <a:t>的组成单元，研究重点转变为“如何提供能够保证服务质量的宽带核心交换业务”</a:t>
            </a:r>
          </a:p>
          <a:p>
            <a:endParaRPr lang="zh-CN" altLang="en-US"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a:ln/>
        </p:spPr>
      </p:sp>
      <p:sp>
        <p:nvSpPr>
          <p:cNvPr id="114690" name="Rectangle 3"/>
          <p:cNvSpPr>
            <a:spLocks noGrp="1" noChangeArrowheads="1"/>
          </p:cNvSpPr>
          <p:nvPr>
            <p:ph type="body" idx="1"/>
          </p:nvPr>
        </p:nvSpPr>
        <p:spPr>
          <a:noFill/>
          <a:ln/>
        </p:spPr>
        <p:txBody>
          <a:bodyPr/>
          <a:lstStyle/>
          <a:p>
            <a:r>
              <a:rPr lang="zh-CN" altLang="en-US" smtClean="0">
                <a:ea typeface="宋体" charset="-122"/>
              </a:rPr>
              <a:t>技术路线：电信网技术 与 计算机网络技术</a:t>
            </a:r>
          </a:p>
          <a:p>
            <a:r>
              <a:rPr lang="en-US" altLang="zh-CN" smtClean="0">
                <a:ea typeface="宋体" charset="-122"/>
              </a:rPr>
              <a:t>WDM</a:t>
            </a:r>
            <a:r>
              <a:rPr lang="zh-CN" altLang="en-US" smtClean="0">
                <a:ea typeface="宋体" charset="-122"/>
              </a:rPr>
              <a:t>：光纤波分复用技术</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a:ln/>
        </p:spPr>
      </p:sp>
      <p:sp>
        <p:nvSpPr>
          <p:cNvPr id="116738" name="Rectangle 3"/>
          <p:cNvSpPr>
            <a:spLocks noGrp="1" noChangeArrowheads="1"/>
          </p:cNvSpPr>
          <p:nvPr>
            <p:ph type="body" idx="1"/>
          </p:nvPr>
        </p:nvSpPr>
        <p:spPr>
          <a:noFill/>
          <a:ln/>
        </p:spPr>
        <p:txBody>
          <a:bodyPr/>
          <a:lstStyle/>
          <a:p>
            <a:r>
              <a:rPr lang="en-US" altLang="zh-CN" smtClean="0">
                <a:ea typeface="宋体" charset="-122"/>
              </a:rPr>
              <a:t>x.25</a:t>
            </a:r>
            <a:r>
              <a:rPr lang="zh-CN" altLang="en-US" smtClean="0">
                <a:ea typeface="宋体" charset="-122"/>
              </a:rPr>
              <a:t>协议结构复杂，传输速率低（利用电信公司线路实现，通信质量不好，误码率高）</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r>
              <a:rPr lang="en-US" altLang="zh-CN" smtClean="0">
                <a:ea typeface="宋体" charset="-122"/>
              </a:rPr>
              <a:t>FR, Frame Relay</a:t>
            </a:r>
            <a:r>
              <a:rPr lang="zh-CN" altLang="en-US" smtClean="0">
                <a:ea typeface="宋体" charset="-122"/>
              </a:rPr>
              <a:t>由于光纤网的误码率（小于</a:t>
            </a:r>
            <a:r>
              <a:rPr lang="en-US" altLang="zh-CN" smtClean="0">
                <a:ea typeface="宋体" charset="-122"/>
              </a:rPr>
              <a:t>10^-9</a:t>
            </a:r>
            <a:r>
              <a:rPr lang="zh-CN" altLang="en-US" smtClean="0">
                <a:ea typeface="宋体" charset="-122"/>
              </a:rPr>
              <a:t>）比早期的电话网误码率（</a:t>
            </a:r>
            <a:r>
              <a:rPr lang="en-US" altLang="zh-CN" smtClean="0">
                <a:ea typeface="宋体" charset="-122"/>
              </a:rPr>
              <a:t>10^-4~10^-5</a:t>
            </a:r>
            <a:r>
              <a:rPr lang="zh-CN" altLang="en-US" smtClean="0">
                <a:ea typeface="宋体" charset="-122"/>
              </a:rPr>
              <a:t>）低得多，因此，可以减少</a:t>
            </a:r>
            <a:r>
              <a:rPr lang="en-US" altLang="zh-CN" smtClean="0">
                <a:ea typeface="宋体" charset="-122"/>
              </a:rPr>
              <a:t>X.25</a:t>
            </a:r>
            <a:r>
              <a:rPr lang="zh-CN" altLang="en-US" smtClean="0">
                <a:ea typeface="宋体" charset="-122"/>
              </a:rPr>
              <a:t>的某些差错控制过程，从而可以减少结点的处理时间，提高网络的吞吐量。帧中继的主要应用之一是局域网互联，特别是在局域网通过广域网进行互联时，使用帧中继更能体现它的低网络时延、低设备费用、高带宽利用率等优点。帧中继是一种先进的广域网技术，实质上也是分组通信的一种形式，只不过它将</a:t>
            </a:r>
            <a:r>
              <a:rPr lang="en-US" altLang="zh-CN" smtClean="0">
                <a:ea typeface="宋体" charset="-122"/>
              </a:rPr>
              <a:t>X.25</a:t>
            </a:r>
            <a:r>
              <a:rPr lang="zh-CN" altLang="en-US" smtClean="0">
                <a:ea typeface="宋体" charset="-122"/>
              </a:rPr>
              <a:t>分组网中分组交换机之间的恢复差错、防止阻塞的处理过程进行了简化。</a:t>
            </a:r>
            <a:endParaRPr lang="en-US" altLang="zh-CN" smtClean="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r>
              <a:rPr lang="zh-CN" altLang="en-US" smtClean="0">
                <a:ea typeface="宋体" charset="-122"/>
              </a:rPr>
              <a:t>帧中继提供的是数据链路层和物理层的协议规范，任何高层协议都独立于帧中继协议，因此，大大地简化了帧中继的实现。</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ChangeArrowheads="1" noTextEdit="1"/>
          </p:cNvSpPr>
          <p:nvPr>
            <p:ph type="sldImg"/>
          </p:nvPr>
        </p:nvSpPr>
        <p:spPr>
          <a:ln/>
        </p:spPr>
      </p:sp>
      <p:sp>
        <p:nvSpPr>
          <p:cNvPr id="129026" name="Rectangle 3"/>
          <p:cNvSpPr>
            <a:spLocks noGrp="1" noChangeArrowheads="1"/>
          </p:cNvSpPr>
          <p:nvPr>
            <p:ph type="body" idx="1"/>
          </p:nvPr>
        </p:nvSpPr>
        <p:spPr>
          <a:noFill/>
          <a:ln/>
        </p:spPr>
        <p:txBody>
          <a:bodyPr/>
          <a:lstStyle/>
          <a:p>
            <a:r>
              <a:rPr lang="zh-CN" altLang="en-US" sz="1000" b="1" smtClean="0">
                <a:solidFill>
                  <a:srgbClr val="2D2DB9"/>
                </a:solidFill>
                <a:ea typeface="宋体" charset="-122"/>
                <a:cs typeface="Times New Roman" pitchFamily="18" charset="0"/>
              </a:rPr>
              <a:t>采用面向连接的方式，为用户提供虚拟专用网络服务。</a:t>
            </a:r>
            <a:endParaRPr lang="en-US" altLang="zh-CN" sz="1000" b="1" smtClean="0">
              <a:solidFill>
                <a:srgbClr val="2D2DB9"/>
              </a:solidFill>
              <a:ea typeface="宋体" charset="-122"/>
              <a:cs typeface="Times New Roman" pitchFamily="18" charset="0"/>
            </a:endParaRPr>
          </a:p>
          <a:p>
            <a:r>
              <a:rPr lang="zh-CN" altLang="en-US" sz="1000" b="1" smtClean="0">
                <a:solidFill>
                  <a:srgbClr val="2D2DB9"/>
                </a:solidFill>
                <a:ea typeface="宋体" charset="-122"/>
                <a:cs typeface="Times New Roman" pitchFamily="18" charset="0"/>
              </a:rPr>
              <a:t>在数据链路层</a:t>
            </a:r>
            <a:r>
              <a:rPr lang="en-US" altLang="zh-CN" sz="1000" b="1" smtClean="0">
                <a:solidFill>
                  <a:srgbClr val="2D2DB9"/>
                </a:solidFill>
                <a:ea typeface="宋体" charset="-122"/>
                <a:cs typeface="Times New Roman" pitchFamily="18" charset="0"/>
              </a:rPr>
              <a:t>VPN</a:t>
            </a:r>
            <a:r>
              <a:rPr lang="zh-CN" altLang="en-US" sz="1000" b="1" smtClean="0">
                <a:solidFill>
                  <a:srgbClr val="2D2DB9"/>
                </a:solidFill>
                <a:ea typeface="宋体" charset="-122"/>
                <a:cs typeface="Times New Roman" pitchFamily="18" charset="0"/>
              </a:rPr>
              <a:t>技术中占主导地位。</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ChangeArrowheads="1" noTextEdit="1"/>
          </p:cNvSpPr>
          <p:nvPr>
            <p:ph type="sldImg"/>
          </p:nvPr>
        </p:nvSpPr>
        <p:spPr>
          <a:ln/>
        </p:spPr>
      </p:sp>
      <p:sp>
        <p:nvSpPr>
          <p:cNvPr id="122882" name="Rectangle 3"/>
          <p:cNvSpPr>
            <a:spLocks noGrp="1" noChangeArrowheads="1"/>
          </p:cNvSpPr>
          <p:nvPr>
            <p:ph type="body" idx="1"/>
          </p:nvPr>
        </p:nvSpPr>
        <p:spPr>
          <a:noFill/>
          <a:ln/>
        </p:spPr>
        <p:txBody>
          <a:bodyPr/>
          <a:lstStyle/>
          <a:p>
            <a:r>
              <a:rPr lang="zh-CN" altLang="en-US" smtClean="0">
                <a:ea typeface="宋体" charset="-122"/>
              </a:rPr>
              <a:t>现代通信技术的发展，信息的数字化和通信业务的多样化，</a:t>
            </a:r>
            <a:r>
              <a:rPr lang="en-US" altLang="zh-CN" smtClean="0">
                <a:ea typeface="宋体" charset="-122"/>
              </a:rPr>
              <a:t>CCITT(</a:t>
            </a:r>
            <a:r>
              <a:rPr lang="zh-CN" altLang="en-US" smtClean="0">
                <a:ea typeface="宋体" charset="-122"/>
              </a:rPr>
              <a:t>国际电报电话咨询委员会 </a:t>
            </a:r>
            <a:r>
              <a:rPr lang="en-US" altLang="zh-CN" smtClean="0">
                <a:ea typeface="宋体" charset="-122"/>
              </a:rPr>
              <a:t>)</a:t>
            </a:r>
            <a:r>
              <a:rPr lang="zh-CN" altLang="en-US" smtClean="0">
                <a:ea typeface="宋体" charset="-122"/>
              </a:rPr>
              <a:t>提出将语音、数据、图像等业务综合在一个网内的设想。</a:t>
            </a:r>
          </a:p>
          <a:p>
            <a:r>
              <a:rPr lang="en-US" altLang="zh-CN" smtClean="0">
                <a:ea typeface="宋体" charset="-122"/>
              </a:rPr>
              <a:t>ISDN</a:t>
            </a:r>
            <a:r>
              <a:rPr lang="zh-CN" altLang="en-US" smtClean="0">
                <a:ea typeface="宋体" charset="-122"/>
              </a:rPr>
              <a:t>采用全数字信道，可以获得较高的通信质量与可靠性。</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ln/>
        </p:spPr>
      </p:sp>
      <p:sp>
        <p:nvSpPr>
          <p:cNvPr id="134146" name="Rectangle 3"/>
          <p:cNvSpPr>
            <a:spLocks noGrp="1" noChangeArrowheads="1"/>
          </p:cNvSpPr>
          <p:nvPr>
            <p:ph type="body" idx="1"/>
          </p:nvPr>
        </p:nvSpPr>
        <p:spPr>
          <a:noFill/>
          <a:ln/>
        </p:spPr>
        <p:txBody>
          <a:bodyPr/>
          <a:lstStyle/>
          <a:p>
            <a:r>
              <a:rPr lang="zh-CN" altLang="en-US" smtClean="0">
                <a:ea typeface="宋体" charset="-122"/>
              </a:rPr>
              <a:t>人们对数据传输速率的要求越来越高。</a:t>
            </a:r>
          </a:p>
          <a:p>
            <a:r>
              <a:rPr lang="en-US" altLang="zh-CN" smtClean="0">
                <a:ea typeface="宋体" charset="-122"/>
              </a:rPr>
              <a:t>B</a:t>
            </a:r>
            <a:r>
              <a:rPr lang="zh-CN" altLang="en-US" smtClean="0">
                <a:ea typeface="宋体" charset="-122"/>
              </a:rPr>
              <a:t>：</a:t>
            </a:r>
            <a:r>
              <a:rPr lang="en-US" altLang="zh-CN" smtClean="0">
                <a:ea typeface="宋体" charset="-122"/>
              </a:rPr>
              <a:t>broadband</a:t>
            </a:r>
            <a:r>
              <a:rPr lang="zh-CN" altLang="en-US" smtClean="0">
                <a:ea typeface="宋体" charset="-122"/>
              </a:rPr>
              <a:t>，宽带。</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ftr" sz="quarter" idx="10"/>
          </p:nvPr>
        </p:nvSpPr>
        <p:spPr>
          <a:ln/>
        </p:spPr>
        <p:txBody>
          <a:bodyPr/>
          <a:lstStyle>
            <a:lvl1pPr>
              <a:defRPr/>
            </a:lvl1pPr>
          </a:lstStyle>
          <a:p>
            <a:pPr>
              <a:defRPr/>
            </a:pPr>
            <a:fld id="{F97E6B5A-8F4A-419D-ABE8-5C7AE7CF7CC0}" type="slidenum">
              <a:rPr lang="zh-CN" altLang="en-US"/>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ftr" sz="quarter" idx="10"/>
          </p:nvPr>
        </p:nvSpPr>
        <p:spPr>
          <a:ln/>
        </p:spPr>
        <p:txBody>
          <a:bodyPr/>
          <a:lstStyle>
            <a:lvl1pPr>
              <a:defRPr/>
            </a:lvl1pPr>
          </a:lstStyle>
          <a:p>
            <a:pPr>
              <a:defRPr/>
            </a:pPr>
            <a:fld id="{FBC76597-BD86-42C7-A46D-56D56971E4C2}" type="slidenum">
              <a:rPr lang="zh-CN" altLang="en-US"/>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ftr" sz="quarter" idx="10"/>
          </p:nvPr>
        </p:nvSpPr>
        <p:spPr>
          <a:ln/>
        </p:spPr>
        <p:txBody>
          <a:bodyPr/>
          <a:lstStyle>
            <a:lvl1pPr>
              <a:defRPr/>
            </a:lvl1pPr>
          </a:lstStyle>
          <a:p>
            <a:pPr>
              <a:defRPr/>
            </a:pPr>
            <a:fld id="{6C4A3935-FCDF-41F5-BFDE-5EF37644A0BC}" type="slidenum">
              <a:rPr lang="zh-CN" altLang="en-US"/>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ftr" sz="quarter" idx="10"/>
          </p:nvPr>
        </p:nvSpPr>
        <p:spPr>
          <a:ln/>
        </p:spPr>
        <p:txBody>
          <a:bodyPr/>
          <a:lstStyle>
            <a:lvl1pPr>
              <a:defRPr/>
            </a:lvl1pPr>
          </a:lstStyle>
          <a:p>
            <a:pPr>
              <a:defRPr/>
            </a:pPr>
            <a:fld id="{2E57788D-C9F5-4E76-AEE8-EE568E547412}" type="slidenum">
              <a:rPr lang="zh-CN" altLang="en-US"/>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ftr" sz="quarter" idx="10"/>
          </p:nvPr>
        </p:nvSpPr>
        <p:spPr>
          <a:ln/>
        </p:spPr>
        <p:txBody>
          <a:bodyPr/>
          <a:lstStyle>
            <a:lvl1pPr>
              <a:defRPr/>
            </a:lvl1pPr>
          </a:lstStyle>
          <a:p>
            <a:pPr>
              <a:defRPr/>
            </a:pPr>
            <a:fld id="{868807A8-EB1E-41E0-A578-5D36466B59E6}" type="slidenum">
              <a:rPr lang="zh-CN" altLang="en-US"/>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ftr" sz="quarter" idx="10"/>
          </p:nvPr>
        </p:nvSpPr>
        <p:spPr>
          <a:ln/>
        </p:spPr>
        <p:txBody>
          <a:bodyPr/>
          <a:lstStyle>
            <a:lvl1pPr>
              <a:defRPr/>
            </a:lvl1pPr>
          </a:lstStyle>
          <a:p>
            <a:pPr>
              <a:defRPr/>
            </a:pPr>
            <a:fld id="{1BEFA569-2CEB-4F2B-90D2-5820877BE59A}" type="slidenum">
              <a:rPr lang="zh-CN" altLang="en-US"/>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F5FAECC5-CF03-4D51-BFC2-7ED2DE090AE4}" type="slidenum">
              <a:rPr lang="zh-CN" altLang="en-US"/>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ftr" sz="quarter" idx="10"/>
          </p:nvPr>
        </p:nvSpPr>
        <p:spPr>
          <a:ln/>
        </p:spPr>
        <p:txBody>
          <a:bodyPr/>
          <a:lstStyle>
            <a:lvl1pPr>
              <a:defRPr/>
            </a:lvl1pPr>
          </a:lstStyle>
          <a:p>
            <a:pPr>
              <a:defRPr/>
            </a:pPr>
            <a:fld id="{3DCA7D56-E5D5-4F2E-B201-831AB8EA65DA}"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ftr" sz="quarter" idx="10"/>
          </p:nvPr>
        </p:nvSpPr>
        <p:spPr>
          <a:ln/>
        </p:spPr>
        <p:txBody>
          <a:bodyPr/>
          <a:lstStyle>
            <a:lvl1pPr>
              <a:defRPr/>
            </a:lvl1pPr>
          </a:lstStyle>
          <a:p>
            <a:pPr>
              <a:defRPr/>
            </a:pPr>
            <a:fld id="{F76F5A0A-6D39-4440-B657-9DA6A8BF32BC}" type="slidenum">
              <a:rPr lang="zh-CN" altLang="en-US"/>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ftr" sz="quarter" idx="10"/>
          </p:nvPr>
        </p:nvSpPr>
        <p:spPr>
          <a:ln/>
        </p:spPr>
        <p:txBody>
          <a:bodyPr/>
          <a:lstStyle>
            <a:lvl1pPr>
              <a:defRPr/>
            </a:lvl1pPr>
          </a:lstStyle>
          <a:p>
            <a:pPr>
              <a:defRPr/>
            </a:pPr>
            <a:fld id="{FAF16B8C-589E-4652-A4F0-1518DE09EB82}" type="slidenum">
              <a:rPr lang="zh-CN" altLang="en-US"/>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ftr" sz="quarter" idx="10"/>
          </p:nvPr>
        </p:nvSpPr>
        <p:spPr>
          <a:ln/>
        </p:spPr>
        <p:txBody>
          <a:bodyPr/>
          <a:lstStyle>
            <a:lvl1pPr>
              <a:defRPr/>
            </a:lvl1pPr>
          </a:lstStyle>
          <a:p>
            <a:pPr>
              <a:defRPr/>
            </a:pPr>
            <a:fld id="{8738E81B-D991-47B1-8F54-26455707D3F9}"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1027"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13315"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
        <p:nvSpPr>
          <p:cNvPr id="1028" name="Rectangle 4"/>
          <p:cNvSpPr>
            <a:spLocks noGrp="1" noChangeArrowheads="1"/>
          </p:cNvSpPr>
          <p:nvPr>
            <p:ph type="ftr" sz="quarter" idx="3"/>
          </p:nvPr>
        </p:nvSpPr>
        <p:spPr bwMode="auto">
          <a:xfrm>
            <a:off x="6213475" y="4856163"/>
            <a:ext cx="2895600" cy="236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u="none"/>
            </a:lvl1pPr>
          </a:lstStyle>
          <a:p>
            <a:pPr>
              <a:defRPr/>
            </a:pPr>
            <a:fld id="{B3D672B5-6E6C-41B2-BE67-D7CCA1EC6F57}"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5.v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ctrTitle"/>
          </p:nvPr>
        </p:nvSpPr>
        <p:spPr>
          <a:xfrm>
            <a:off x="2571750" y="2027238"/>
            <a:ext cx="5448300" cy="1046162"/>
          </a:xfrm>
        </p:spPr>
        <p:txBody>
          <a:bodyPr/>
          <a:lstStyle/>
          <a:p>
            <a:r>
              <a:rPr lang="zh-CN" altLang="en-US" sz="4000" smtClean="0">
                <a:solidFill>
                  <a:srgbClr val="003366"/>
                </a:solidFill>
                <a:latin typeface="华文新魏" pitchFamily="2" charset="-122"/>
              </a:rPr>
              <a:t>计算机网络技术</a:t>
            </a:r>
            <a:endParaRPr lang="zh-CN" altLang="en-US" sz="4000" smtClean="0">
              <a:solidFill>
                <a:srgbClr val="003366"/>
              </a:solidFill>
            </a:endParaRPr>
          </a:p>
        </p:txBody>
      </p:sp>
      <p:sp>
        <p:nvSpPr>
          <p:cNvPr id="27650" name="副标题 2"/>
          <p:cNvSpPr>
            <a:spLocks noGrp="1"/>
          </p:cNvSpPr>
          <p:nvPr>
            <p:ph type="subTitle" idx="1"/>
          </p:nvPr>
        </p:nvSpPr>
        <p:spPr>
          <a:xfrm>
            <a:off x="2428875" y="3630613"/>
            <a:ext cx="4914900" cy="1014412"/>
          </a:xfrm>
        </p:spPr>
        <p:txBody>
          <a:bodyPr/>
          <a:lstStyle/>
          <a:p>
            <a:r>
              <a:rPr lang="zh-CN" altLang="en-US" sz="2800" smtClean="0">
                <a:solidFill>
                  <a:srgbClr val="003366"/>
                </a:solidFill>
                <a:latin typeface="微软雅黑" pitchFamily="34" charset="-122"/>
              </a:rPr>
              <a:t>王宇新</a:t>
            </a:r>
          </a:p>
          <a:p>
            <a:r>
              <a:rPr lang="zh-CN" altLang="en-US" sz="2800" smtClean="0">
                <a:solidFill>
                  <a:srgbClr val="003366"/>
                </a:solidFill>
                <a:latin typeface="微软雅黑" pitchFamily="34" charset="-122"/>
              </a:rPr>
              <a:t>大连理工大学</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标题 1"/>
          <p:cNvSpPr>
            <a:spLocks noGrp="1"/>
          </p:cNvSpPr>
          <p:nvPr>
            <p:ph type="title" idx="4294967295"/>
          </p:nvPr>
        </p:nvSpPr>
        <p:spPr>
          <a:xfrm>
            <a:off x="303213" y="628650"/>
            <a:ext cx="6429375" cy="857250"/>
          </a:xfrm>
        </p:spPr>
        <p:txBody>
          <a:bodyPr/>
          <a:lstStyle/>
          <a:p>
            <a:pPr algn="l">
              <a:defRPr/>
            </a:pPr>
            <a:r>
              <a:rPr lang="zh-CN" altLang="en-US" sz="2400" kern="1200" dirty="0" smtClean="0">
                <a:solidFill>
                  <a:srgbClr val="007D7A"/>
                </a:solidFill>
                <a:latin typeface="Times New Roman" pitchFamily="18" charset="0"/>
                <a:cs typeface="Times New Roman" pitchFamily="18" charset="0"/>
              </a:rPr>
              <a:t>帧中继网提供虚拟专网（</a:t>
            </a:r>
            <a:r>
              <a:rPr lang="en-US" altLang="zh-CN" sz="2400" kern="1200" dirty="0" smtClean="0">
                <a:solidFill>
                  <a:srgbClr val="007D7A"/>
                </a:solidFill>
                <a:latin typeface="Times New Roman" pitchFamily="18" charset="0"/>
                <a:cs typeface="Times New Roman" pitchFamily="18" charset="0"/>
              </a:rPr>
              <a:t>VPN</a:t>
            </a:r>
            <a:r>
              <a:rPr lang="zh-CN" altLang="en-US" sz="2400" kern="1200" dirty="0" smtClean="0">
                <a:solidFill>
                  <a:srgbClr val="007D7A"/>
                </a:solidFill>
                <a:latin typeface="Times New Roman" pitchFamily="18" charset="0"/>
                <a:cs typeface="Times New Roman" pitchFamily="18" charset="0"/>
              </a:rPr>
              <a:t>）服务</a:t>
            </a:r>
          </a:p>
        </p:txBody>
      </p:sp>
      <p:sp>
        <p:nvSpPr>
          <p:cNvPr id="115718" name="内容占位符 2"/>
          <p:cNvSpPr>
            <a:spLocks noGrp="1"/>
          </p:cNvSpPr>
          <p:nvPr>
            <p:ph idx="4294967295"/>
          </p:nvPr>
        </p:nvSpPr>
        <p:spPr>
          <a:xfrm>
            <a:off x="311150" y="1357313"/>
            <a:ext cx="5903913" cy="865187"/>
          </a:xfrm>
        </p:spPr>
        <p:txBody>
          <a:bodyPr/>
          <a:lstStyle/>
          <a:p>
            <a:pPr marL="265113" indent="-265113">
              <a:defRPr/>
            </a:pPr>
            <a:r>
              <a:rPr lang="zh-CN" altLang="en-US" sz="2000" kern="1200" dirty="0" smtClean="0">
                <a:solidFill>
                  <a:srgbClr val="C00000"/>
                </a:solidFill>
                <a:latin typeface="Times New Roman" pitchFamily="18" charset="0"/>
                <a:cs typeface="Times New Roman" pitchFamily="18" charset="0"/>
              </a:rPr>
              <a:t>设计目标</a:t>
            </a:r>
            <a:r>
              <a:rPr lang="zh-CN" altLang="en-US" sz="2000" kern="1200" dirty="0" smtClean="0">
                <a:solidFill>
                  <a:srgbClr val="1A3868"/>
                </a:solidFill>
                <a:latin typeface="Times New Roman" pitchFamily="18" charset="0"/>
                <a:cs typeface="Times New Roman" pitchFamily="18" charset="0"/>
              </a:rPr>
              <a:t>是局域网之间的互连。</a:t>
            </a:r>
            <a:endParaRPr lang="en-US" altLang="zh-CN" sz="2000" kern="1200" dirty="0" smtClean="0">
              <a:solidFill>
                <a:srgbClr val="1A3868"/>
              </a:solidFill>
              <a:latin typeface="Times New Roman" pitchFamily="18" charset="0"/>
              <a:cs typeface="Times New Roman" pitchFamily="18" charset="0"/>
            </a:endParaRPr>
          </a:p>
          <a:p>
            <a:pPr marL="265113" indent="-265113">
              <a:defRPr/>
            </a:pPr>
            <a:r>
              <a:rPr lang="zh-CN" altLang="en-US" sz="2000" kern="1200" dirty="0" smtClean="0">
                <a:solidFill>
                  <a:srgbClr val="C00000"/>
                </a:solidFill>
                <a:latin typeface="Times New Roman" pitchFamily="18" charset="0"/>
                <a:cs typeface="Times New Roman" pitchFamily="18" charset="0"/>
              </a:rPr>
              <a:t>虚拟专网服务</a:t>
            </a:r>
            <a:r>
              <a:rPr lang="zh-CN" altLang="en-US" sz="2000" kern="1200" dirty="0" smtClean="0">
                <a:solidFill>
                  <a:srgbClr val="1A3868"/>
                </a:solidFill>
                <a:latin typeface="Times New Roman" pitchFamily="18" charset="0"/>
                <a:cs typeface="Times New Roman" pitchFamily="18" charset="0"/>
              </a:rPr>
              <a:t>能提供较高的安全性和服务质量。</a:t>
            </a:r>
          </a:p>
        </p:txBody>
      </p:sp>
      <p:graphicFrame>
        <p:nvGraphicFramePr>
          <p:cNvPr id="115716" name="Object 7"/>
          <p:cNvGraphicFramePr>
            <a:graphicFrameLocks noChangeAspect="1"/>
          </p:cNvGraphicFramePr>
          <p:nvPr/>
        </p:nvGraphicFramePr>
        <p:xfrm>
          <a:off x="393700" y="2441575"/>
          <a:ext cx="5535613" cy="2274888"/>
        </p:xfrm>
        <a:graphic>
          <a:graphicData uri="http://schemas.openxmlformats.org/presentationml/2006/ole">
            <p:oleObj spid="_x0000_s115716" name="Visio" r:id="rId4" imgW="4202272" imgH="1373767" progId="Visio.Drawing.11">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标题 1"/>
          <p:cNvSpPr>
            <a:spLocks noGrp="1"/>
          </p:cNvSpPr>
          <p:nvPr>
            <p:ph type="title" idx="4294967295"/>
          </p:nvPr>
        </p:nvSpPr>
        <p:spPr>
          <a:xfrm>
            <a:off x="285750" y="642938"/>
            <a:ext cx="6429375" cy="857250"/>
          </a:xfrm>
        </p:spPr>
        <p:txBody>
          <a:bodyPr/>
          <a:lstStyle/>
          <a:p>
            <a:pPr algn="l">
              <a:defRPr/>
            </a:pPr>
            <a:r>
              <a:rPr lang="en-US" altLang="zh-CN" sz="2400" kern="1200" dirty="0" smtClean="0">
                <a:solidFill>
                  <a:srgbClr val="007D7A"/>
                </a:solidFill>
                <a:latin typeface="Times New Roman" pitchFamily="18" charset="0"/>
                <a:cs typeface="Times New Roman" pitchFamily="18" charset="0"/>
              </a:rPr>
              <a:t>(2) </a:t>
            </a:r>
            <a:r>
              <a:rPr lang="zh-CN" altLang="en-US" sz="2400" kern="1200" dirty="0" smtClean="0">
                <a:solidFill>
                  <a:srgbClr val="007D7A"/>
                </a:solidFill>
                <a:latin typeface="Times New Roman" pitchFamily="18" charset="0"/>
                <a:cs typeface="Times New Roman" pitchFamily="18" charset="0"/>
              </a:rPr>
              <a:t>从</a:t>
            </a:r>
            <a:r>
              <a:rPr lang="en-US" altLang="zh-CN" sz="2400" kern="1200" dirty="0" smtClean="0">
                <a:solidFill>
                  <a:srgbClr val="007D7A"/>
                </a:solidFill>
                <a:latin typeface="Times New Roman" pitchFamily="18" charset="0"/>
                <a:cs typeface="Times New Roman" pitchFamily="18" charset="0"/>
              </a:rPr>
              <a:t>B-ISDN </a:t>
            </a:r>
            <a:r>
              <a:rPr lang="zh-CN" altLang="en-US" sz="2400" kern="1200" dirty="0" smtClean="0">
                <a:solidFill>
                  <a:srgbClr val="007D7A"/>
                </a:solidFill>
                <a:latin typeface="Times New Roman" pitchFamily="18" charset="0"/>
                <a:cs typeface="Times New Roman" pitchFamily="18" charset="0"/>
              </a:rPr>
              <a:t>到</a:t>
            </a:r>
            <a:r>
              <a:rPr lang="en-US" altLang="zh-CN" sz="2400" kern="1200" dirty="0" smtClean="0">
                <a:solidFill>
                  <a:srgbClr val="007D7A"/>
                </a:solidFill>
                <a:latin typeface="Times New Roman" pitchFamily="18" charset="0"/>
                <a:cs typeface="Times New Roman" pitchFamily="18" charset="0"/>
              </a:rPr>
              <a:t>ATM</a:t>
            </a:r>
            <a:endParaRPr lang="zh-CN" altLang="en-US" sz="2400" kern="1200" dirty="0" smtClean="0">
              <a:solidFill>
                <a:srgbClr val="007D7A"/>
              </a:solidFill>
              <a:latin typeface="Times New Roman" pitchFamily="18" charset="0"/>
              <a:cs typeface="Times New Roman" pitchFamily="18" charset="0"/>
            </a:endParaRPr>
          </a:p>
        </p:txBody>
      </p:sp>
      <p:sp>
        <p:nvSpPr>
          <p:cNvPr id="121858" name="内容占位符 2"/>
          <p:cNvSpPr>
            <a:spLocks noGrp="1"/>
          </p:cNvSpPr>
          <p:nvPr>
            <p:ph idx="4294967295"/>
          </p:nvPr>
        </p:nvSpPr>
        <p:spPr>
          <a:xfrm>
            <a:off x="312738" y="1446213"/>
            <a:ext cx="5616575" cy="3341687"/>
          </a:xfrm>
        </p:spPr>
        <p:txBody>
          <a:bodyPr/>
          <a:lstStyle/>
          <a:p>
            <a:pPr>
              <a:lnSpc>
                <a:spcPct val="110000"/>
              </a:lnSpc>
              <a:spcAft>
                <a:spcPct val="20000"/>
              </a:spcAft>
              <a:buFontTx/>
              <a:buNone/>
            </a:pPr>
            <a:r>
              <a:rPr lang="en-US" altLang="zh-CN" sz="2000" smtClean="0">
                <a:solidFill>
                  <a:srgbClr val="1A3868"/>
                </a:solidFill>
                <a:latin typeface="Times New Roman" pitchFamily="18" charset="0"/>
                <a:cs typeface="Times New Roman" pitchFamily="18" charset="0"/>
              </a:rPr>
              <a:t>ISDN</a:t>
            </a:r>
            <a:r>
              <a:rPr lang="zh-CN" altLang="en-US" sz="2000" smtClean="0">
                <a:solidFill>
                  <a:srgbClr val="1A3868"/>
                </a:solidFill>
                <a:latin typeface="Times New Roman" pitchFamily="18" charset="0"/>
                <a:cs typeface="Times New Roman" pitchFamily="18" charset="0"/>
              </a:rPr>
              <a:t>（</a:t>
            </a:r>
            <a:r>
              <a:rPr lang="zh-CN" altLang="en-US" sz="2000" smtClean="0">
                <a:solidFill>
                  <a:srgbClr val="C00000"/>
                </a:solidFill>
                <a:latin typeface="Times New Roman" pitchFamily="18" charset="0"/>
                <a:cs typeface="Times New Roman" pitchFamily="18" charset="0"/>
              </a:rPr>
              <a:t>综合业务数字网</a:t>
            </a:r>
            <a:r>
              <a:rPr lang="zh-CN" altLang="en-US" sz="2000" smtClean="0">
                <a:solidFill>
                  <a:srgbClr val="1A3868"/>
                </a:solidFill>
                <a:latin typeface="Times New Roman" pitchFamily="18" charset="0"/>
                <a:cs typeface="Times New Roman" pitchFamily="18" charset="0"/>
              </a:rPr>
              <a:t>）致力于实现的目标：</a:t>
            </a:r>
            <a:endParaRPr lang="en-US" altLang="zh-CN" sz="2000" smtClean="0">
              <a:solidFill>
                <a:srgbClr val="1A3868"/>
              </a:solidFill>
              <a:latin typeface="Times New Roman" pitchFamily="18" charset="0"/>
              <a:cs typeface="Times New Roman" pitchFamily="18" charset="0"/>
            </a:endParaRPr>
          </a:p>
          <a:p>
            <a:pPr>
              <a:lnSpc>
                <a:spcPct val="110000"/>
              </a:lnSpc>
              <a:spcAft>
                <a:spcPct val="20000"/>
              </a:spcAft>
            </a:pPr>
            <a:r>
              <a:rPr lang="zh-CN" altLang="en-US" sz="2000" smtClean="0">
                <a:solidFill>
                  <a:srgbClr val="1A3868"/>
                </a:solidFill>
                <a:latin typeface="Times New Roman" pitchFamily="18" charset="0"/>
                <a:cs typeface="Times New Roman" pitchFamily="18" charset="0"/>
              </a:rPr>
              <a:t>提供一个在世界范围内协调一致的数字通信网络，支持各种通信服务，并在不同的国家采用相同的标准；</a:t>
            </a:r>
          </a:p>
          <a:p>
            <a:pPr>
              <a:lnSpc>
                <a:spcPct val="110000"/>
              </a:lnSpc>
              <a:spcAft>
                <a:spcPct val="20000"/>
              </a:spcAft>
            </a:pPr>
            <a:r>
              <a:rPr lang="zh-CN" altLang="en-US" sz="2000" smtClean="0">
                <a:solidFill>
                  <a:srgbClr val="1A3868"/>
                </a:solidFill>
                <a:latin typeface="Times New Roman" pitchFamily="18" charset="0"/>
                <a:cs typeface="Times New Roman" pitchFamily="18" charset="0"/>
              </a:rPr>
              <a:t>为在通信网络之间进行数字传输提供完整的标准；</a:t>
            </a:r>
          </a:p>
          <a:p>
            <a:pPr>
              <a:lnSpc>
                <a:spcPct val="110000"/>
              </a:lnSpc>
              <a:spcAft>
                <a:spcPct val="20000"/>
              </a:spcAft>
            </a:pPr>
            <a:r>
              <a:rPr lang="zh-CN" altLang="en-US" sz="2000" smtClean="0">
                <a:solidFill>
                  <a:srgbClr val="1A3868"/>
                </a:solidFill>
                <a:latin typeface="Times New Roman" pitchFamily="18" charset="0"/>
                <a:cs typeface="Times New Roman" pitchFamily="18" charset="0"/>
              </a:rPr>
              <a:t>提供一个标准的用户接口，使通信网络内部的变化对终端用户透明。</a:t>
            </a:r>
          </a:p>
        </p:txBody>
      </p:sp>
      <p:sp>
        <p:nvSpPr>
          <p:cNvPr id="1218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标题 1"/>
          <p:cNvSpPr>
            <a:spLocks noGrp="1"/>
          </p:cNvSpPr>
          <p:nvPr>
            <p:ph type="title" idx="4294967295"/>
          </p:nvPr>
        </p:nvSpPr>
        <p:spPr>
          <a:xfrm>
            <a:off x="285750" y="779463"/>
            <a:ext cx="6429375" cy="857250"/>
          </a:xfrm>
        </p:spPr>
        <p:txBody>
          <a:bodyPr/>
          <a:lstStyle/>
          <a:p>
            <a:pPr algn="l">
              <a:defRPr/>
            </a:pPr>
            <a:r>
              <a:rPr lang="zh-CN" altLang="en-US" sz="2400" kern="1200" dirty="0" smtClean="0">
                <a:solidFill>
                  <a:srgbClr val="007D7A"/>
                </a:solidFill>
                <a:latin typeface="Times New Roman" pitchFamily="18" charset="0"/>
                <a:cs typeface="Times New Roman" pitchFamily="18" charset="0"/>
              </a:rPr>
              <a:t>宽带综合业务数据网</a:t>
            </a:r>
            <a:r>
              <a:rPr lang="en-US" altLang="zh-CN" sz="2400" kern="1200" dirty="0" smtClean="0">
                <a:solidFill>
                  <a:srgbClr val="007D7A"/>
                </a:solidFill>
                <a:latin typeface="Times New Roman" pitchFamily="18" charset="0"/>
                <a:cs typeface="Times New Roman" pitchFamily="18" charset="0"/>
              </a:rPr>
              <a:t>(B-ISDN) </a:t>
            </a:r>
            <a:r>
              <a:rPr lang="zh-CN" altLang="en-US" sz="2400" kern="1200" dirty="0" smtClean="0">
                <a:solidFill>
                  <a:srgbClr val="007D7A"/>
                </a:solidFill>
                <a:latin typeface="Times New Roman" pitchFamily="18" charset="0"/>
                <a:cs typeface="Times New Roman" pitchFamily="18" charset="0"/>
              </a:rPr>
              <a:t>的基本概念</a:t>
            </a:r>
          </a:p>
        </p:txBody>
      </p:sp>
      <p:sp>
        <p:nvSpPr>
          <p:cNvPr id="123906" name="内容占位符 2"/>
          <p:cNvSpPr>
            <a:spLocks noGrp="1"/>
          </p:cNvSpPr>
          <p:nvPr>
            <p:ph idx="4294967295"/>
          </p:nvPr>
        </p:nvSpPr>
        <p:spPr>
          <a:xfrm>
            <a:off x="357188" y="1579563"/>
            <a:ext cx="5715000" cy="2422525"/>
          </a:xfrm>
        </p:spPr>
        <p:txBody>
          <a:bodyPr/>
          <a:lstStyle/>
          <a:p>
            <a:pPr marL="265113" indent="-265113">
              <a:lnSpc>
                <a:spcPct val="120000"/>
              </a:lnSpc>
              <a:spcBef>
                <a:spcPts val="600"/>
              </a:spcBef>
              <a:defRPr/>
            </a:pPr>
            <a:r>
              <a:rPr lang="en-US" altLang="zh-CN" sz="2000" kern="1200" dirty="0" smtClean="0">
                <a:solidFill>
                  <a:srgbClr val="1A3868"/>
                </a:solidFill>
                <a:latin typeface="Times New Roman" pitchFamily="18" charset="0"/>
                <a:cs typeface="Times New Roman" pitchFamily="18" charset="0"/>
              </a:rPr>
              <a:t>B-ISDN</a:t>
            </a:r>
            <a:r>
              <a:rPr lang="zh-CN" altLang="en-US" sz="2000" kern="1200" dirty="0" smtClean="0">
                <a:solidFill>
                  <a:srgbClr val="1A3868"/>
                </a:solidFill>
                <a:latin typeface="Times New Roman" pitchFamily="18" charset="0"/>
                <a:cs typeface="Times New Roman" pitchFamily="18" charset="0"/>
              </a:rPr>
              <a:t>的设计目标是将语音、数据、静态与动态图像的传输，以及传统的服务综合在一个通信网中，覆盖从低传输速率到高传输速率的各种非实时、实时与突发性的传输要求；</a:t>
            </a:r>
            <a:endParaRPr lang="en-US" altLang="zh-CN" sz="2000" kern="1200" dirty="0" smtClean="0">
              <a:solidFill>
                <a:srgbClr val="1A3868"/>
              </a:solidFill>
              <a:latin typeface="Times New Roman" pitchFamily="18" charset="0"/>
              <a:cs typeface="Times New Roman" pitchFamily="18" charset="0"/>
            </a:endParaRPr>
          </a:p>
          <a:p>
            <a:pPr marL="265113" indent="-265113">
              <a:lnSpc>
                <a:spcPct val="120000"/>
              </a:lnSpc>
              <a:spcBef>
                <a:spcPts val="600"/>
              </a:spcBef>
              <a:defRPr/>
            </a:pPr>
            <a:r>
              <a:rPr lang="en-US" altLang="zh-CN" sz="2000" kern="1200" dirty="0" smtClean="0">
                <a:solidFill>
                  <a:srgbClr val="1A3868"/>
                </a:solidFill>
                <a:latin typeface="Times New Roman" pitchFamily="18" charset="0"/>
                <a:cs typeface="Times New Roman" pitchFamily="18" charset="0"/>
              </a:rPr>
              <a:t>ATM</a:t>
            </a:r>
            <a:r>
              <a:rPr lang="zh-CN" altLang="en-US" sz="2000" kern="1200" dirty="0" smtClean="0">
                <a:solidFill>
                  <a:srgbClr val="1A3868"/>
                </a:solidFill>
                <a:latin typeface="Times New Roman" pitchFamily="18" charset="0"/>
                <a:cs typeface="Times New Roman" pitchFamily="18" charset="0"/>
              </a:rPr>
              <a:t>技术符合</a:t>
            </a:r>
            <a:r>
              <a:rPr lang="en-US" altLang="zh-CN" sz="2000" kern="1200" dirty="0" smtClean="0">
                <a:solidFill>
                  <a:srgbClr val="1A3868"/>
                </a:solidFill>
                <a:latin typeface="Times New Roman" pitchFamily="18" charset="0"/>
                <a:cs typeface="Times New Roman" pitchFamily="18" charset="0"/>
              </a:rPr>
              <a:t>B-ISDN</a:t>
            </a:r>
            <a:r>
              <a:rPr lang="zh-CN" altLang="en-US" sz="2000" kern="1200" dirty="0" smtClean="0">
                <a:solidFill>
                  <a:srgbClr val="1A3868"/>
                </a:solidFill>
                <a:latin typeface="Times New Roman" pitchFamily="18" charset="0"/>
                <a:cs typeface="Times New Roman" pitchFamily="18" charset="0"/>
              </a:rPr>
              <a:t>的需求，</a:t>
            </a:r>
            <a:r>
              <a:rPr lang="en-US" altLang="zh-CN" sz="2000" kern="1200" dirty="0" smtClean="0">
                <a:solidFill>
                  <a:srgbClr val="1A3868"/>
                </a:solidFill>
                <a:latin typeface="Times New Roman" pitchFamily="18" charset="0"/>
                <a:cs typeface="Times New Roman" pitchFamily="18" charset="0"/>
              </a:rPr>
              <a:t>B-ISDN</a:t>
            </a:r>
            <a:r>
              <a:rPr lang="zh-CN" altLang="en-US" sz="2000" kern="1200" dirty="0" smtClean="0">
                <a:solidFill>
                  <a:srgbClr val="1A3868"/>
                </a:solidFill>
                <a:latin typeface="Times New Roman" pitchFamily="18" charset="0"/>
                <a:cs typeface="Times New Roman" pitchFamily="18" charset="0"/>
              </a:rPr>
              <a:t>的底层传输网选择了</a:t>
            </a:r>
            <a:r>
              <a:rPr lang="en-US" altLang="zh-CN" sz="2000" kern="1200" dirty="0" smtClean="0">
                <a:solidFill>
                  <a:srgbClr val="1A3868"/>
                </a:solidFill>
                <a:latin typeface="Times New Roman" pitchFamily="18" charset="0"/>
                <a:cs typeface="Times New Roman" pitchFamily="18" charset="0"/>
              </a:rPr>
              <a:t>ATM</a:t>
            </a:r>
            <a:r>
              <a:rPr lang="zh-CN" altLang="en-US" sz="2000" kern="1200" dirty="0" smtClean="0">
                <a:solidFill>
                  <a:srgbClr val="1A3868"/>
                </a:solidFill>
                <a:latin typeface="Times New Roman" pitchFamily="18" charset="0"/>
                <a:cs typeface="Times New Roman" pitchFamily="18" charset="0"/>
              </a:rPr>
              <a:t>技术。</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标题 1"/>
          <p:cNvSpPr>
            <a:spLocks noGrp="1"/>
          </p:cNvSpPr>
          <p:nvPr>
            <p:ph type="title" idx="4294967295"/>
          </p:nvPr>
        </p:nvSpPr>
        <p:spPr>
          <a:xfrm>
            <a:off x="323850" y="706438"/>
            <a:ext cx="7815263" cy="857250"/>
          </a:xfrm>
        </p:spPr>
        <p:txBody>
          <a:bodyPr/>
          <a:lstStyle/>
          <a:p>
            <a:pPr algn="l">
              <a:defRPr/>
            </a:pPr>
            <a:r>
              <a:rPr lang="en-US" altLang="zh-CN" sz="2400" kern="1200" dirty="0" smtClean="0">
                <a:solidFill>
                  <a:srgbClr val="007D7A"/>
                </a:solidFill>
                <a:latin typeface="Times New Roman" pitchFamily="18" charset="0"/>
                <a:cs typeface="Times New Roman" pitchFamily="18" charset="0"/>
              </a:rPr>
              <a:t>ATM</a:t>
            </a:r>
            <a:r>
              <a:rPr lang="zh-CN" altLang="en-US" sz="2400" kern="1200" dirty="0" smtClean="0">
                <a:solidFill>
                  <a:srgbClr val="007D7A"/>
                </a:solidFill>
                <a:latin typeface="Times New Roman" pitchFamily="18" charset="0"/>
                <a:cs typeface="Times New Roman" pitchFamily="18" charset="0"/>
              </a:rPr>
              <a:t>技术的主要特点</a:t>
            </a:r>
          </a:p>
        </p:txBody>
      </p:sp>
      <p:sp>
        <p:nvSpPr>
          <p:cNvPr id="125954" name="内容占位符 2"/>
          <p:cNvSpPr>
            <a:spLocks noGrp="1"/>
          </p:cNvSpPr>
          <p:nvPr>
            <p:ph idx="4294967295"/>
          </p:nvPr>
        </p:nvSpPr>
        <p:spPr>
          <a:xfrm>
            <a:off x="323850" y="1487488"/>
            <a:ext cx="5819775" cy="2657475"/>
          </a:xfrm>
        </p:spPr>
        <p:txBody>
          <a:bodyPr/>
          <a:lstStyle/>
          <a:p>
            <a:pPr marL="265113" indent="-265113">
              <a:lnSpc>
                <a:spcPct val="110000"/>
              </a:lnSpc>
              <a:spcAft>
                <a:spcPct val="10000"/>
              </a:spcAft>
              <a:defRPr/>
            </a:pPr>
            <a:r>
              <a:rPr lang="en-US" altLang="zh-CN" sz="2000" kern="1200" dirty="0" smtClean="0">
                <a:solidFill>
                  <a:srgbClr val="1A3868"/>
                </a:solidFill>
                <a:latin typeface="Times New Roman" pitchFamily="18" charset="0"/>
                <a:cs typeface="Times New Roman" pitchFamily="18" charset="0"/>
              </a:rPr>
              <a:t>ATM</a:t>
            </a:r>
            <a:r>
              <a:rPr lang="zh-CN" altLang="en-US" sz="2000" kern="1200" dirty="0" smtClean="0">
                <a:solidFill>
                  <a:srgbClr val="1A3868"/>
                </a:solidFill>
                <a:latin typeface="Times New Roman" pitchFamily="18" charset="0"/>
                <a:cs typeface="Times New Roman" pitchFamily="18" charset="0"/>
              </a:rPr>
              <a:t>采用的是一种面向连接的技术。</a:t>
            </a:r>
          </a:p>
          <a:p>
            <a:pPr marL="265113" indent="-265113">
              <a:lnSpc>
                <a:spcPct val="110000"/>
              </a:lnSpc>
              <a:spcAft>
                <a:spcPct val="10000"/>
              </a:spcAft>
              <a:defRPr/>
            </a:pPr>
            <a:r>
              <a:rPr lang="en-US" altLang="zh-CN" sz="2000" kern="1200" dirty="0" smtClean="0">
                <a:solidFill>
                  <a:srgbClr val="1A3868"/>
                </a:solidFill>
                <a:latin typeface="Times New Roman" pitchFamily="18" charset="0"/>
                <a:cs typeface="Times New Roman" pitchFamily="18" charset="0"/>
              </a:rPr>
              <a:t>ATM</a:t>
            </a:r>
            <a:r>
              <a:rPr lang="zh-CN" altLang="en-US" sz="2000" kern="1200" dirty="0" smtClean="0">
                <a:solidFill>
                  <a:srgbClr val="1A3868"/>
                </a:solidFill>
                <a:latin typeface="Times New Roman" pitchFamily="18" charset="0"/>
                <a:cs typeface="Times New Roman" pitchFamily="18" charset="0"/>
              </a:rPr>
              <a:t>采用的信元（</a:t>
            </a:r>
            <a:r>
              <a:rPr lang="en-US" altLang="zh-CN" sz="2000" kern="1200" dirty="0" smtClean="0">
                <a:solidFill>
                  <a:srgbClr val="1A3868"/>
                </a:solidFill>
                <a:latin typeface="Times New Roman" pitchFamily="18" charset="0"/>
                <a:cs typeface="Times New Roman" pitchFamily="18" charset="0"/>
              </a:rPr>
              <a:t>cell</a:t>
            </a:r>
            <a:r>
              <a:rPr lang="zh-CN" altLang="en-US" sz="2000" kern="1200" dirty="0" smtClean="0">
                <a:solidFill>
                  <a:srgbClr val="1A3868"/>
                </a:solidFill>
                <a:latin typeface="Times New Roman" pitchFamily="18" charset="0"/>
                <a:cs typeface="Times New Roman" pitchFamily="18" charset="0"/>
              </a:rPr>
              <a:t>）长度为</a:t>
            </a:r>
            <a:r>
              <a:rPr lang="en-US" altLang="zh-CN" sz="2000" kern="1200" dirty="0" smtClean="0">
                <a:solidFill>
                  <a:srgbClr val="1A3868"/>
                </a:solidFill>
                <a:latin typeface="Times New Roman" pitchFamily="18" charset="0"/>
                <a:cs typeface="Times New Roman" pitchFamily="18" charset="0"/>
              </a:rPr>
              <a:t>53B</a:t>
            </a:r>
            <a:r>
              <a:rPr lang="zh-CN" altLang="en-US" sz="2000" kern="1200" dirty="0" smtClean="0">
                <a:solidFill>
                  <a:srgbClr val="1A3868"/>
                </a:solidFill>
                <a:latin typeface="Times New Roman" pitchFamily="18" charset="0"/>
                <a:cs typeface="Times New Roman" pitchFamily="18" charset="0"/>
              </a:rPr>
              <a:t>，其中信元头部长度为</a:t>
            </a:r>
            <a:r>
              <a:rPr lang="en-US" altLang="zh-CN" sz="2000" kern="1200" dirty="0" smtClean="0">
                <a:solidFill>
                  <a:srgbClr val="1A3868"/>
                </a:solidFill>
                <a:latin typeface="Times New Roman" pitchFamily="18" charset="0"/>
                <a:cs typeface="Times New Roman" pitchFamily="18" charset="0"/>
              </a:rPr>
              <a:t>5B</a:t>
            </a:r>
            <a:r>
              <a:rPr lang="zh-CN" altLang="en-US" sz="2000" kern="1200" dirty="0" smtClean="0">
                <a:solidFill>
                  <a:srgbClr val="1A3868"/>
                </a:solidFill>
                <a:latin typeface="Times New Roman" pitchFamily="18" charset="0"/>
                <a:cs typeface="Times New Roman" pitchFamily="18" charset="0"/>
              </a:rPr>
              <a:t>，数据长度为</a:t>
            </a:r>
            <a:r>
              <a:rPr lang="en-US" altLang="zh-CN" sz="2000" kern="1200" dirty="0" smtClean="0">
                <a:solidFill>
                  <a:srgbClr val="1A3868"/>
                </a:solidFill>
                <a:latin typeface="Times New Roman" pitchFamily="18" charset="0"/>
                <a:cs typeface="Times New Roman" pitchFamily="18" charset="0"/>
              </a:rPr>
              <a:t>48B</a:t>
            </a:r>
            <a:r>
              <a:rPr lang="zh-CN" altLang="en-US" sz="2000" kern="1200" dirty="0" smtClean="0">
                <a:solidFill>
                  <a:srgbClr val="1A3868"/>
                </a:solidFill>
                <a:latin typeface="Times New Roman" pitchFamily="18" charset="0"/>
                <a:cs typeface="Times New Roman" pitchFamily="18" charset="0"/>
              </a:rPr>
              <a:t>；</a:t>
            </a:r>
          </a:p>
          <a:p>
            <a:pPr marL="265113" indent="-265113">
              <a:lnSpc>
                <a:spcPct val="110000"/>
              </a:lnSpc>
              <a:spcAft>
                <a:spcPct val="10000"/>
              </a:spcAft>
              <a:defRPr/>
            </a:pPr>
            <a:r>
              <a:rPr lang="en-US" altLang="zh-CN" sz="2000" kern="1200" dirty="0" smtClean="0">
                <a:solidFill>
                  <a:srgbClr val="1A3868"/>
                </a:solidFill>
                <a:latin typeface="Times New Roman" pitchFamily="18" charset="0"/>
                <a:cs typeface="Times New Roman" pitchFamily="18" charset="0"/>
              </a:rPr>
              <a:t>ATM</a:t>
            </a:r>
            <a:r>
              <a:rPr lang="zh-CN" altLang="en-US" sz="2000" kern="1200" dirty="0" smtClean="0">
                <a:solidFill>
                  <a:srgbClr val="1A3868"/>
                </a:solidFill>
                <a:latin typeface="Times New Roman" pitchFamily="18" charset="0"/>
                <a:cs typeface="Times New Roman" pitchFamily="18" charset="0"/>
              </a:rPr>
              <a:t>以</a:t>
            </a:r>
            <a:r>
              <a:rPr lang="zh-CN" altLang="en-US" sz="2000" kern="1200" dirty="0" smtClean="0">
                <a:solidFill>
                  <a:srgbClr val="C00000"/>
                </a:solidFill>
                <a:latin typeface="Times New Roman" pitchFamily="18" charset="0"/>
                <a:cs typeface="Times New Roman" pitchFamily="18" charset="0"/>
              </a:rPr>
              <a:t>统计时分多路复用</a:t>
            </a:r>
            <a:r>
              <a:rPr lang="zh-CN" altLang="en-US" sz="2000" kern="1200" dirty="0" smtClean="0">
                <a:solidFill>
                  <a:srgbClr val="1A3868"/>
                </a:solidFill>
                <a:latin typeface="Times New Roman" pitchFamily="18" charset="0"/>
                <a:cs typeface="Times New Roman" pitchFamily="18" charset="0"/>
              </a:rPr>
              <a:t>方式来动态分配带宽，网络传输延时小，能够适应实时通信的要求；</a:t>
            </a:r>
          </a:p>
          <a:p>
            <a:pPr marL="265113" indent="-265113">
              <a:lnSpc>
                <a:spcPct val="110000"/>
              </a:lnSpc>
              <a:spcAft>
                <a:spcPct val="10000"/>
              </a:spcAft>
              <a:defRPr/>
            </a:pPr>
            <a:r>
              <a:rPr lang="en-US" altLang="zh-CN" sz="2000" kern="1200" dirty="0" smtClean="0">
                <a:solidFill>
                  <a:srgbClr val="1A3868"/>
                </a:solidFill>
                <a:latin typeface="Times New Roman" pitchFamily="18" charset="0"/>
                <a:cs typeface="Times New Roman" pitchFamily="18" charset="0"/>
              </a:rPr>
              <a:t>ATM</a:t>
            </a:r>
            <a:r>
              <a:rPr lang="zh-CN" altLang="en-US" sz="2000" kern="1200" dirty="0" smtClean="0">
                <a:solidFill>
                  <a:srgbClr val="1A3868"/>
                </a:solidFill>
                <a:latin typeface="Times New Roman" pitchFamily="18" charset="0"/>
                <a:cs typeface="Times New Roman" pitchFamily="18" charset="0"/>
              </a:rPr>
              <a:t>的数据传输速率为</a:t>
            </a:r>
            <a:r>
              <a:rPr lang="en-US" altLang="zh-CN" sz="2000" kern="1200" dirty="0" smtClean="0">
                <a:solidFill>
                  <a:srgbClr val="1A3868"/>
                </a:solidFill>
                <a:latin typeface="Times New Roman" pitchFamily="18" charset="0"/>
                <a:cs typeface="Times New Roman" pitchFamily="18" charset="0"/>
              </a:rPr>
              <a:t>155Mbps</a:t>
            </a:r>
            <a:r>
              <a:rPr lang="zh-CN" altLang="en-US" sz="2000" kern="1200" dirty="0" smtClean="0">
                <a:solidFill>
                  <a:srgbClr val="1A3868"/>
                </a:solidFill>
                <a:latin typeface="Times New Roman" pitchFamily="18" charset="0"/>
                <a:cs typeface="Times New Roman" pitchFamily="18" charset="0"/>
              </a:rPr>
              <a:t>～</a:t>
            </a:r>
            <a:r>
              <a:rPr lang="en-US" altLang="zh-CN" sz="2000" kern="1200" dirty="0" smtClean="0">
                <a:solidFill>
                  <a:srgbClr val="1A3868"/>
                </a:solidFill>
                <a:latin typeface="Times New Roman" pitchFamily="18" charset="0"/>
                <a:cs typeface="Times New Roman" pitchFamily="18" charset="0"/>
              </a:rPr>
              <a:t>2.4Gbps</a:t>
            </a:r>
            <a:r>
              <a:rPr lang="zh-CN" altLang="en-US" sz="2000" kern="1200" dirty="0" smtClean="0">
                <a:solidFill>
                  <a:srgbClr val="1A3868"/>
                </a:solidFill>
                <a:latin typeface="Times New Roman" pitchFamily="18" charset="0"/>
                <a:cs typeface="Times New Roman" pitchFamily="18" charset="0"/>
              </a:rPr>
              <a:t>。</a:t>
            </a:r>
          </a:p>
        </p:txBody>
      </p:sp>
      <p:sp>
        <p:nvSpPr>
          <p:cNvPr id="12595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0" name="标题 1"/>
          <p:cNvSpPr>
            <a:spLocks noGrp="1"/>
          </p:cNvSpPr>
          <p:nvPr>
            <p:ph type="title" idx="4294967295"/>
          </p:nvPr>
        </p:nvSpPr>
        <p:spPr>
          <a:xfrm>
            <a:off x="374650" y="698500"/>
            <a:ext cx="6429375" cy="722313"/>
          </a:xfrm>
        </p:spPr>
        <p:txBody>
          <a:bodyPr/>
          <a:lstStyle/>
          <a:p>
            <a:pPr algn="l">
              <a:defRPr/>
            </a:pPr>
            <a:r>
              <a:rPr lang="en-US" altLang="zh-CN" sz="2400" kern="1200" dirty="0" smtClean="0">
                <a:solidFill>
                  <a:srgbClr val="007D7A"/>
                </a:solidFill>
                <a:latin typeface="Times New Roman" pitchFamily="18" charset="0"/>
                <a:cs typeface="Times New Roman" pitchFamily="18" charset="0"/>
              </a:rPr>
              <a:t>(3) </a:t>
            </a:r>
            <a:r>
              <a:rPr lang="zh-CN" altLang="en-US" sz="2400" kern="1200" dirty="0" smtClean="0">
                <a:solidFill>
                  <a:srgbClr val="007D7A"/>
                </a:solidFill>
                <a:latin typeface="Times New Roman" pitchFamily="18" charset="0"/>
                <a:cs typeface="Times New Roman" pitchFamily="18" charset="0"/>
              </a:rPr>
              <a:t>光传输网络技术</a:t>
            </a:r>
          </a:p>
        </p:txBody>
      </p:sp>
      <p:sp>
        <p:nvSpPr>
          <p:cNvPr id="120841" name="内容占位符 2"/>
          <p:cNvSpPr>
            <a:spLocks noGrp="1"/>
          </p:cNvSpPr>
          <p:nvPr>
            <p:ph idx="4294967295"/>
          </p:nvPr>
        </p:nvSpPr>
        <p:spPr>
          <a:xfrm>
            <a:off x="454025" y="1357313"/>
            <a:ext cx="5475288" cy="1900237"/>
          </a:xfrm>
        </p:spPr>
        <p:txBody>
          <a:bodyPr/>
          <a:lstStyle/>
          <a:p>
            <a:pPr marL="265113" indent="-265113">
              <a:spcAft>
                <a:spcPct val="10000"/>
              </a:spcAft>
              <a:tabLst>
                <a:tab pos="265113" algn="l"/>
              </a:tabLst>
              <a:defRPr/>
            </a:pPr>
            <a:r>
              <a:rPr lang="zh-CN" altLang="en-US" sz="2000" kern="1200" dirty="0" smtClean="0">
                <a:solidFill>
                  <a:srgbClr val="1A3868"/>
                </a:solidFill>
                <a:latin typeface="Times New Roman" pitchFamily="18" charset="0"/>
                <a:cs typeface="Times New Roman" pitchFamily="18" charset="0"/>
              </a:rPr>
              <a:t>第一代：铜缆与无线信道；</a:t>
            </a:r>
            <a:endParaRPr lang="en-US" altLang="zh-CN" sz="2000" kern="1200" dirty="0" smtClean="0">
              <a:solidFill>
                <a:srgbClr val="1A3868"/>
              </a:solidFill>
              <a:latin typeface="Times New Roman" pitchFamily="18" charset="0"/>
              <a:cs typeface="Times New Roman" pitchFamily="18" charset="0"/>
            </a:endParaRPr>
          </a:p>
          <a:p>
            <a:pPr marL="265113" indent="-265113">
              <a:spcAft>
                <a:spcPct val="10000"/>
              </a:spcAft>
              <a:tabLst>
                <a:tab pos="265113" algn="l"/>
              </a:tabLst>
              <a:defRPr/>
            </a:pPr>
            <a:r>
              <a:rPr lang="zh-CN" altLang="en-US" sz="2000" kern="1200" dirty="0" smtClean="0">
                <a:solidFill>
                  <a:srgbClr val="1A3868"/>
                </a:solidFill>
                <a:latin typeface="Times New Roman" pitchFamily="18" charset="0"/>
                <a:cs typeface="Times New Roman" pitchFamily="18" charset="0"/>
              </a:rPr>
              <a:t>第二代：光纤；</a:t>
            </a:r>
            <a:endParaRPr lang="en-US" altLang="zh-CN" sz="2000" kern="1200" dirty="0" smtClean="0">
              <a:solidFill>
                <a:srgbClr val="1A3868"/>
              </a:solidFill>
              <a:latin typeface="Times New Roman" pitchFamily="18" charset="0"/>
              <a:cs typeface="Times New Roman" pitchFamily="18" charset="0"/>
            </a:endParaRPr>
          </a:p>
          <a:p>
            <a:pPr marL="265113" indent="-265113">
              <a:spcAft>
                <a:spcPct val="10000"/>
              </a:spcAft>
              <a:tabLst>
                <a:tab pos="265113" algn="l"/>
              </a:tabLst>
              <a:defRPr/>
            </a:pPr>
            <a:r>
              <a:rPr lang="zh-CN" altLang="en-US" sz="2000" kern="1200" dirty="0" smtClean="0">
                <a:solidFill>
                  <a:srgbClr val="1A3868"/>
                </a:solidFill>
                <a:latin typeface="Times New Roman" pitchFamily="18" charset="0"/>
                <a:cs typeface="Times New Roman" pitchFamily="18" charset="0"/>
              </a:rPr>
              <a:t>第三代：在传输网络中引入光交换机、光路由器，直接在光层配置光通道的传输网络。</a:t>
            </a:r>
          </a:p>
        </p:txBody>
      </p:sp>
      <p:sp>
        <p:nvSpPr>
          <p:cNvPr id="12084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sp>
        <p:nvSpPr>
          <p:cNvPr id="12084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20839" name="Object 7"/>
          <p:cNvGraphicFramePr>
            <a:graphicFrameLocks noChangeAspect="1"/>
          </p:cNvGraphicFramePr>
          <p:nvPr/>
        </p:nvGraphicFramePr>
        <p:xfrm>
          <a:off x="395288" y="2930525"/>
          <a:ext cx="5761037" cy="1820863"/>
        </p:xfrm>
        <a:graphic>
          <a:graphicData uri="http://schemas.openxmlformats.org/presentationml/2006/ole">
            <p:oleObj spid="_x0000_s120839" name="Visio" r:id="rId3" imgW="4852797" imgH="1450848" progId="Visio.Drawing.11">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标题 1"/>
          <p:cNvSpPr>
            <a:spLocks noGrp="1"/>
          </p:cNvSpPr>
          <p:nvPr>
            <p:ph type="title" idx="4294967295"/>
          </p:nvPr>
        </p:nvSpPr>
        <p:spPr>
          <a:xfrm>
            <a:off x="285750" y="563563"/>
            <a:ext cx="6429375" cy="857250"/>
          </a:xfrm>
        </p:spPr>
        <p:txBody>
          <a:bodyPr/>
          <a:lstStyle/>
          <a:p>
            <a:pPr algn="l">
              <a:defRPr/>
            </a:pPr>
            <a:r>
              <a:rPr lang="zh-CN" altLang="en-US" sz="2400" kern="1200" dirty="0" smtClean="0">
                <a:solidFill>
                  <a:srgbClr val="007D7A"/>
                </a:solidFill>
                <a:latin typeface="Times New Roman" pitchFamily="18" charset="0"/>
                <a:cs typeface="Times New Roman" pitchFamily="18" charset="0"/>
              </a:rPr>
              <a:t>光以太网技术</a:t>
            </a:r>
          </a:p>
        </p:txBody>
      </p:sp>
      <p:sp>
        <p:nvSpPr>
          <p:cNvPr id="130050" name="内容占位符 2"/>
          <p:cNvSpPr>
            <a:spLocks noGrp="1"/>
          </p:cNvSpPr>
          <p:nvPr>
            <p:ph idx="4294967295"/>
          </p:nvPr>
        </p:nvSpPr>
        <p:spPr>
          <a:xfrm>
            <a:off x="381000" y="1249363"/>
            <a:ext cx="6062663" cy="3609975"/>
          </a:xfrm>
        </p:spPr>
        <p:txBody>
          <a:bodyPr/>
          <a:lstStyle/>
          <a:p>
            <a:pPr>
              <a:spcAft>
                <a:spcPct val="20000"/>
              </a:spcAft>
              <a:buFontTx/>
              <a:buNone/>
              <a:defRPr/>
            </a:pPr>
            <a:r>
              <a:rPr lang="zh-CN" altLang="en-US" sz="2000" kern="1200" dirty="0" smtClean="0">
                <a:solidFill>
                  <a:srgbClr val="1A3868"/>
                </a:solidFill>
                <a:latin typeface="Times New Roman" pitchFamily="18" charset="0"/>
                <a:cs typeface="Times New Roman" pitchFamily="18" charset="0"/>
              </a:rPr>
              <a:t>研究的背景</a:t>
            </a:r>
            <a:endParaRPr lang="en-US" altLang="zh-CN" sz="2000" kern="1200" dirty="0" smtClean="0">
              <a:solidFill>
                <a:srgbClr val="1A3868"/>
              </a:solidFill>
              <a:latin typeface="Times New Roman" pitchFamily="18" charset="0"/>
              <a:cs typeface="Times New Roman" pitchFamily="18" charset="0"/>
            </a:endParaRPr>
          </a:p>
          <a:p>
            <a:pPr marL="265113" indent="-265113">
              <a:defRPr/>
            </a:pPr>
            <a:r>
              <a:rPr lang="zh-CN" altLang="en-US" sz="2000" kern="1200" dirty="0" smtClean="0">
                <a:solidFill>
                  <a:srgbClr val="1A3868"/>
                </a:solidFill>
                <a:latin typeface="Times New Roman" pitchFamily="18" charset="0"/>
                <a:cs typeface="Times New Roman" pitchFamily="18" charset="0"/>
              </a:rPr>
              <a:t>利用光纤的巨大带宽资源，以及成熟和广泛应用的</a:t>
            </a:r>
            <a:r>
              <a:rPr lang="en-US" altLang="zh-CN" sz="2000" kern="1200" dirty="0" smtClean="0">
                <a:solidFill>
                  <a:srgbClr val="1A3868"/>
                </a:solidFill>
                <a:latin typeface="Times New Roman" pitchFamily="18" charset="0"/>
                <a:cs typeface="Times New Roman" pitchFamily="18" charset="0"/>
              </a:rPr>
              <a:t>Ethernet</a:t>
            </a:r>
            <a:r>
              <a:rPr lang="zh-CN" altLang="en-US" sz="2000" kern="1200" dirty="0" smtClean="0">
                <a:solidFill>
                  <a:srgbClr val="1A3868"/>
                </a:solidFill>
                <a:latin typeface="Times New Roman" pitchFamily="18" charset="0"/>
                <a:cs typeface="Times New Roman" pitchFamily="18" charset="0"/>
              </a:rPr>
              <a:t>网技术，为运营商建造新一代的网络提供技术支持。</a:t>
            </a:r>
          </a:p>
          <a:p>
            <a:pPr marL="265113" indent="-265113">
              <a:spcBef>
                <a:spcPct val="40000"/>
              </a:spcBef>
              <a:buFontTx/>
              <a:buNone/>
              <a:defRPr/>
            </a:pPr>
            <a:r>
              <a:rPr lang="zh-CN" altLang="en-US" sz="2000" kern="1200" dirty="0" smtClean="0">
                <a:solidFill>
                  <a:srgbClr val="1A3868"/>
                </a:solidFill>
                <a:latin typeface="Times New Roman" pitchFamily="18" charset="0"/>
                <a:cs typeface="Times New Roman" pitchFamily="18" charset="0"/>
              </a:rPr>
              <a:t>主要特征</a:t>
            </a:r>
          </a:p>
          <a:p>
            <a:pPr marL="265113" indent="-265113">
              <a:defRPr/>
            </a:pPr>
            <a:r>
              <a:rPr lang="zh-CN" altLang="en-US" sz="2000" kern="1200" dirty="0" smtClean="0">
                <a:solidFill>
                  <a:srgbClr val="1A3868"/>
                </a:solidFill>
                <a:latin typeface="Times New Roman" pitchFamily="18" charset="0"/>
                <a:cs typeface="Times New Roman" pitchFamily="18" charset="0"/>
              </a:rPr>
              <a:t>根据需求分配带宽；用户必须经过认证和授权；</a:t>
            </a:r>
          </a:p>
          <a:p>
            <a:pPr marL="265113" indent="-265113">
              <a:defRPr/>
            </a:pPr>
            <a:r>
              <a:rPr lang="zh-CN" altLang="en-US" sz="2000" kern="1200" dirty="0" smtClean="0">
                <a:solidFill>
                  <a:srgbClr val="1A3868"/>
                </a:solidFill>
                <a:latin typeface="Times New Roman" pitchFamily="18" charset="0"/>
                <a:cs typeface="Times New Roman" pitchFamily="18" charset="0"/>
              </a:rPr>
              <a:t>及时获得用户的上网时间和流量记录；</a:t>
            </a:r>
          </a:p>
          <a:p>
            <a:pPr marL="265113" indent="-265113">
              <a:defRPr/>
            </a:pPr>
            <a:r>
              <a:rPr lang="zh-CN" altLang="en-US" sz="2000" kern="1200" dirty="0" smtClean="0">
                <a:solidFill>
                  <a:srgbClr val="1A3868"/>
                </a:solidFill>
                <a:latin typeface="Times New Roman" pitchFamily="18" charset="0"/>
                <a:cs typeface="Times New Roman" pitchFamily="18" charset="0"/>
              </a:rPr>
              <a:t>支持</a:t>
            </a:r>
            <a:r>
              <a:rPr lang="en-US" altLang="zh-CN" sz="2000" kern="1200" dirty="0" smtClean="0">
                <a:solidFill>
                  <a:srgbClr val="1A3868"/>
                </a:solidFill>
                <a:latin typeface="Times New Roman" pitchFamily="18" charset="0"/>
                <a:cs typeface="Times New Roman" pitchFamily="18" charset="0"/>
              </a:rPr>
              <a:t>VPN</a:t>
            </a:r>
            <a:r>
              <a:rPr lang="zh-CN" altLang="en-US" sz="2000" kern="1200" dirty="0" smtClean="0">
                <a:solidFill>
                  <a:srgbClr val="1A3868"/>
                </a:solidFill>
                <a:latin typeface="Times New Roman" pitchFamily="18" charset="0"/>
                <a:cs typeface="Times New Roman" pitchFamily="18" charset="0"/>
              </a:rPr>
              <a:t>和防火墙；提供分级的</a:t>
            </a:r>
            <a:r>
              <a:rPr lang="en-US" altLang="zh-CN" sz="2000" kern="1200" dirty="0" err="1" smtClean="0">
                <a:solidFill>
                  <a:srgbClr val="1A3868"/>
                </a:solidFill>
                <a:latin typeface="Times New Roman" pitchFamily="18" charset="0"/>
                <a:cs typeface="Times New Roman" pitchFamily="18" charset="0"/>
              </a:rPr>
              <a:t>QoS</a:t>
            </a:r>
            <a:r>
              <a:rPr lang="zh-CN" altLang="en-US" sz="2000" kern="1200" dirty="0" smtClean="0">
                <a:solidFill>
                  <a:srgbClr val="1A3868"/>
                </a:solidFill>
                <a:latin typeface="Times New Roman" pitchFamily="18" charset="0"/>
                <a:cs typeface="Times New Roman" pitchFamily="18" charset="0"/>
              </a:rPr>
              <a:t>服务；</a:t>
            </a:r>
          </a:p>
          <a:p>
            <a:pPr marL="265113" indent="-265113">
              <a:defRPr/>
            </a:pPr>
            <a:r>
              <a:rPr lang="zh-CN" altLang="en-US" sz="2000" kern="1200" dirty="0" smtClean="0">
                <a:solidFill>
                  <a:srgbClr val="1A3868"/>
                </a:solidFill>
                <a:latin typeface="Times New Roman" pitchFamily="18" charset="0"/>
                <a:cs typeface="Times New Roman" pitchFamily="18" charset="0"/>
              </a:rPr>
              <a:t>适应用户和业务的扩展。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0050">
                                            <p:txEl>
                                              <p:pRg st="2" end="2"/>
                                            </p:txEl>
                                          </p:spTgt>
                                        </p:tgtEl>
                                        <p:attrNameLst>
                                          <p:attrName>style.visibility</p:attrName>
                                        </p:attrNameLst>
                                      </p:cBhvr>
                                      <p:to>
                                        <p:strVal val="visible"/>
                                      </p:to>
                                    </p:set>
                                    <p:animEffect transition="in" filter="wipe(left)">
                                      <p:cBhvr>
                                        <p:cTn id="7" dur="500"/>
                                        <p:tgtEl>
                                          <p:spTgt spid="130050">
                                            <p:txEl>
                                              <p:pRg st="2" end="2"/>
                                            </p:txEl>
                                          </p:spTgt>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30050">
                                            <p:txEl>
                                              <p:pRg st="3" end="3"/>
                                            </p:txEl>
                                          </p:spTgt>
                                        </p:tgtEl>
                                        <p:attrNameLst>
                                          <p:attrName>style.visibility</p:attrName>
                                        </p:attrNameLst>
                                      </p:cBhvr>
                                      <p:to>
                                        <p:strVal val="visible"/>
                                      </p:to>
                                    </p:set>
                                    <p:animEffect transition="in" filter="slide(fromTop)">
                                      <p:cBhvr>
                                        <p:cTn id="11" dur="500"/>
                                        <p:tgtEl>
                                          <p:spTgt spid="130050">
                                            <p:txEl>
                                              <p:pRg st="3" end="3"/>
                                            </p:txEl>
                                          </p:spTgt>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130050">
                                            <p:txEl>
                                              <p:pRg st="4" end="4"/>
                                            </p:txEl>
                                          </p:spTgt>
                                        </p:tgtEl>
                                        <p:attrNameLst>
                                          <p:attrName>style.visibility</p:attrName>
                                        </p:attrNameLst>
                                      </p:cBhvr>
                                      <p:to>
                                        <p:strVal val="visible"/>
                                      </p:to>
                                    </p:set>
                                    <p:animEffect transition="in" filter="slide(fromTop)">
                                      <p:cBhvr>
                                        <p:cTn id="15" dur="500"/>
                                        <p:tgtEl>
                                          <p:spTgt spid="130050">
                                            <p:txEl>
                                              <p:pRg st="4" end="4"/>
                                            </p:txEl>
                                          </p:spTgt>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130050">
                                            <p:txEl>
                                              <p:pRg st="5" end="5"/>
                                            </p:txEl>
                                          </p:spTgt>
                                        </p:tgtEl>
                                        <p:attrNameLst>
                                          <p:attrName>style.visibility</p:attrName>
                                        </p:attrNameLst>
                                      </p:cBhvr>
                                      <p:to>
                                        <p:strVal val="visible"/>
                                      </p:to>
                                    </p:set>
                                    <p:animEffect transition="in" filter="slide(fromTop)">
                                      <p:cBhvr>
                                        <p:cTn id="19" dur="500"/>
                                        <p:tgtEl>
                                          <p:spTgt spid="130050">
                                            <p:txEl>
                                              <p:pRg st="5" end="5"/>
                                            </p:txEl>
                                          </p:spTgt>
                                        </p:tgtEl>
                                      </p:cBhvr>
                                    </p:animEffect>
                                  </p:childTnLst>
                                </p:cTn>
                              </p:par>
                            </p:childTnLst>
                          </p:cTn>
                        </p:par>
                        <p:par>
                          <p:cTn id="20" fill="hold">
                            <p:stCondLst>
                              <p:cond delay="2000"/>
                            </p:stCondLst>
                            <p:childTnLst>
                              <p:par>
                                <p:cTn id="21" presetID="12" presetClass="entr" presetSubtype="1" fill="hold" nodeType="afterEffect">
                                  <p:stCondLst>
                                    <p:cond delay="0"/>
                                  </p:stCondLst>
                                  <p:childTnLst>
                                    <p:set>
                                      <p:cBhvr>
                                        <p:cTn id="22" dur="1" fill="hold">
                                          <p:stCondLst>
                                            <p:cond delay="0"/>
                                          </p:stCondLst>
                                        </p:cTn>
                                        <p:tgtEl>
                                          <p:spTgt spid="130050">
                                            <p:txEl>
                                              <p:pRg st="6" end="6"/>
                                            </p:txEl>
                                          </p:spTgt>
                                        </p:tgtEl>
                                        <p:attrNameLst>
                                          <p:attrName>style.visibility</p:attrName>
                                        </p:attrNameLst>
                                      </p:cBhvr>
                                      <p:to>
                                        <p:strVal val="visible"/>
                                      </p:to>
                                    </p:set>
                                    <p:animEffect transition="in" filter="slide(fromTop)">
                                      <p:cBhvr>
                                        <p:cTn id="23" dur="500"/>
                                        <p:tgtEl>
                                          <p:spTgt spid="1300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标题 1"/>
          <p:cNvSpPr>
            <a:spLocks noGrp="1"/>
          </p:cNvSpPr>
          <p:nvPr>
            <p:ph type="title" idx="4294967295"/>
          </p:nvPr>
        </p:nvSpPr>
        <p:spPr>
          <a:xfrm>
            <a:off x="285750" y="823913"/>
            <a:ext cx="6429375" cy="668337"/>
          </a:xfrm>
        </p:spPr>
        <p:txBody>
          <a:bodyPr/>
          <a:lstStyle/>
          <a:p>
            <a:pPr algn="l">
              <a:defRPr/>
            </a:pPr>
            <a:r>
              <a:rPr lang="zh-CN" altLang="en-US" sz="2400" kern="1200" dirty="0" smtClean="0">
                <a:solidFill>
                  <a:srgbClr val="007D7A"/>
                </a:solidFill>
                <a:latin typeface="Times New Roman" pitchFamily="18" charset="0"/>
                <a:cs typeface="Times New Roman" pitchFamily="18" charset="0"/>
              </a:rPr>
              <a:t>光以太网的技术优势</a:t>
            </a:r>
          </a:p>
        </p:txBody>
      </p:sp>
      <p:sp>
        <p:nvSpPr>
          <p:cNvPr id="132098" name="内容占位符 2"/>
          <p:cNvSpPr>
            <a:spLocks noGrp="1"/>
          </p:cNvSpPr>
          <p:nvPr>
            <p:ph idx="4294967295"/>
          </p:nvPr>
        </p:nvSpPr>
        <p:spPr>
          <a:xfrm>
            <a:off x="384175" y="1522413"/>
            <a:ext cx="5545138" cy="2979737"/>
          </a:xfrm>
        </p:spPr>
        <p:txBody>
          <a:bodyPr/>
          <a:lstStyle/>
          <a:p>
            <a:pPr marL="266700" indent="-266700">
              <a:lnSpc>
                <a:spcPct val="110000"/>
              </a:lnSpc>
              <a:spcAft>
                <a:spcPct val="20000"/>
              </a:spcAft>
              <a:defRPr/>
            </a:pPr>
            <a:r>
              <a:rPr lang="zh-CN" altLang="en-US" sz="2000" kern="1200" dirty="0" smtClean="0">
                <a:solidFill>
                  <a:srgbClr val="1A3868"/>
                </a:solidFill>
                <a:latin typeface="Times New Roman" pitchFamily="18" charset="0"/>
                <a:cs typeface="Times New Roman" pitchFamily="18" charset="0"/>
              </a:rPr>
              <a:t>组建同样规模的广域网或城域网，光以太网的</a:t>
            </a:r>
            <a:r>
              <a:rPr lang="zh-CN" altLang="en-US" sz="2000" kern="1200" dirty="0" smtClean="0">
                <a:solidFill>
                  <a:srgbClr val="C00000"/>
                </a:solidFill>
                <a:latin typeface="Times New Roman" pitchFamily="18" charset="0"/>
                <a:cs typeface="Times New Roman" pitchFamily="18" charset="0"/>
              </a:rPr>
              <a:t>造价</a:t>
            </a:r>
            <a:r>
              <a:rPr lang="zh-CN" altLang="en-US" sz="2000" kern="1200" dirty="0" smtClean="0">
                <a:solidFill>
                  <a:srgbClr val="1A3868"/>
                </a:solidFill>
                <a:latin typeface="Times New Roman" pitchFamily="18" charset="0"/>
                <a:cs typeface="Times New Roman" pitchFamily="18" charset="0"/>
              </a:rPr>
              <a:t>是</a:t>
            </a:r>
            <a:r>
              <a:rPr lang="en-US" altLang="zh-CN" sz="2000" kern="1200" dirty="0" smtClean="0">
                <a:solidFill>
                  <a:srgbClr val="1A3868"/>
                </a:solidFill>
                <a:latin typeface="Times New Roman" pitchFamily="18" charset="0"/>
                <a:cs typeface="Times New Roman" pitchFamily="18" charset="0"/>
              </a:rPr>
              <a:t>SONET</a:t>
            </a:r>
            <a:r>
              <a:rPr lang="zh-CN" altLang="en-US" sz="2000" kern="1200" dirty="0" smtClean="0">
                <a:solidFill>
                  <a:srgbClr val="1A3868"/>
                </a:solidFill>
                <a:latin typeface="Times New Roman" pitchFamily="18" charset="0"/>
                <a:cs typeface="Times New Roman" pitchFamily="18" charset="0"/>
              </a:rPr>
              <a:t>的</a:t>
            </a:r>
            <a:r>
              <a:rPr lang="en-US" altLang="zh-CN" sz="2000" kern="1200" dirty="0" smtClean="0">
                <a:solidFill>
                  <a:srgbClr val="1A3868"/>
                </a:solidFill>
                <a:latin typeface="Times New Roman" pitchFamily="18" charset="0"/>
                <a:cs typeface="Times New Roman" pitchFamily="18" charset="0"/>
              </a:rPr>
              <a:t>1/5</a:t>
            </a:r>
            <a:r>
              <a:rPr lang="zh-CN" altLang="en-US" sz="2000" kern="1200" dirty="0" smtClean="0">
                <a:solidFill>
                  <a:srgbClr val="1A3868"/>
                </a:solidFill>
                <a:latin typeface="Times New Roman" pitchFamily="18" charset="0"/>
                <a:cs typeface="Times New Roman" pitchFamily="18" charset="0"/>
              </a:rPr>
              <a:t>，是</a:t>
            </a:r>
            <a:r>
              <a:rPr lang="en-US" altLang="zh-CN" sz="2000" kern="1200" dirty="0" smtClean="0">
                <a:solidFill>
                  <a:srgbClr val="1A3868"/>
                </a:solidFill>
                <a:latin typeface="Times New Roman" pitchFamily="18" charset="0"/>
                <a:cs typeface="Times New Roman" pitchFamily="18" charset="0"/>
              </a:rPr>
              <a:t>ATM</a:t>
            </a:r>
            <a:r>
              <a:rPr lang="zh-CN" altLang="en-US" sz="2000" kern="1200" dirty="0" smtClean="0">
                <a:solidFill>
                  <a:srgbClr val="1A3868"/>
                </a:solidFill>
                <a:latin typeface="Times New Roman" pitchFamily="18" charset="0"/>
                <a:cs typeface="Times New Roman" pitchFamily="18" charset="0"/>
              </a:rPr>
              <a:t>的</a:t>
            </a:r>
            <a:r>
              <a:rPr lang="en-US" altLang="zh-CN" sz="2000" kern="1200" dirty="0" smtClean="0">
                <a:solidFill>
                  <a:srgbClr val="1A3868"/>
                </a:solidFill>
                <a:latin typeface="Times New Roman" pitchFamily="18" charset="0"/>
                <a:cs typeface="Times New Roman" pitchFamily="18" charset="0"/>
              </a:rPr>
              <a:t>1/10</a:t>
            </a:r>
            <a:r>
              <a:rPr lang="zh-CN" altLang="en-US" sz="2000" kern="1200" dirty="0" smtClean="0">
                <a:solidFill>
                  <a:srgbClr val="1A3868"/>
                </a:solidFill>
                <a:latin typeface="Times New Roman" pitchFamily="18" charset="0"/>
                <a:cs typeface="Times New Roman" pitchFamily="18" charset="0"/>
              </a:rPr>
              <a:t>。</a:t>
            </a:r>
          </a:p>
          <a:p>
            <a:pPr marL="266700" indent="-266700">
              <a:lnSpc>
                <a:spcPct val="110000"/>
              </a:lnSpc>
              <a:spcAft>
                <a:spcPct val="20000"/>
              </a:spcAft>
              <a:defRPr/>
            </a:pPr>
            <a:r>
              <a:rPr lang="en-US" altLang="zh-CN" sz="2000" kern="1200" dirty="0" smtClean="0">
                <a:solidFill>
                  <a:srgbClr val="1A3868"/>
                </a:solidFill>
                <a:latin typeface="Times New Roman" pitchFamily="18" charset="0"/>
                <a:cs typeface="Times New Roman" pitchFamily="18" charset="0"/>
              </a:rPr>
              <a:t>IEEE</a:t>
            </a:r>
            <a:r>
              <a:rPr lang="zh-CN" altLang="en-US" sz="2000" kern="1200" dirty="0" smtClean="0">
                <a:solidFill>
                  <a:srgbClr val="1A3868"/>
                </a:solidFill>
                <a:latin typeface="Times New Roman" pitchFamily="18" charset="0"/>
                <a:cs typeface="Times New Roman" pitchFamily="18" charset="0"/>
              </a:rPr>
              <a:t>已完成</a:t>
            </a:r>
            <a:r>
              <a:rPr lang="zh-CN" altLang="en-US" sz="2000" kern="1200" dirty="0" smtClean="0">
                <a:solidFill>
                  <a:srgbClr val="C00000"/>
                </a:solidFill>
                <a:latin typeface="Times New Roman" pitchFamily="18" charset="0"/>
                <a:cs typeface="Times New Roman" pitchFamily="18" charset="0"/>
              </a:rPr>
              <a:t>速率</a:t>
            </a:r>
            <a:r>
              <a:rPr lang="zh-CN" altLang="en-US" sz="2000" kern="1200" dirty="0" smtClean="0">
                <a:solidFill>
                  <a:srgbClr val="1A3868"/>
                </a:solidFill>
                <a:latin typeface="Times New Roman" pitchFamily="18" charset="0"/>
                <a:cs typeface="Times New Roman" pitchFamily="18" charset="0"/>
              </a:rPr>
              <a:t>从</a:t>
            </a:r>
            <a:r>
              <a:rPr lang="en-US" altLang="zh-CN" sz="2000" kern="1200" dirty="0" smtClean="0">
                <a:solidFill>
                  <a:srgbClr val="1A3868"/>
                </a:solidFill>
                <a:latin typeface="Times New Roman" pitchFamily="18" charset="0"/>
                <a:cs typeface="Times New Roman" pitchFamily="18" charset="0"/>
              </a:rPr>
              <a:t>10Mbps</a:t>
            </a:r>
            <a:r>
              <a:rPr lang="zh-CN" altLang="en-US" sz="2000" kern="1200" dirty="0" smtClean="0">
                <a:solidFill>
                  <a:srgbClr val="1A3868"/>
                </a:solidFill>
                <a:latin typeface="Times New Roman" pitchFamily="18" charset="0"/>
                <a:cs typeface="Times New Roman" pitchFamily="18" charset="0"/>
              </a:rPr>
              <a:t>、</a:t>
            </a:r>
            <a:r>
              <a:rPr lang="en-US" altLang="zh-CN" sz="2000" kern="1200" dirty="0" smtClean="0">
                <a:solidFill>
                  <a:srgbClr val="1A3868"/>
                </a:solidFill>
                <a:latin typeface="Times New Roman" pitchFamily="18" charset="0"/>
                <a:cs typeface="Times New Roman" pitchFamily="18" charset="0"/>
              </a:rPr>
              <a:t>100Mbps</a:t>
            </a:r>
            <a:r>
              <a:rPr lang="zh-CN" altLang="en-US" sz="2000" kern="1200" dirty="0" smtClean="0">
                <a:solidFill>
                  <a:srgbClr val="1A3868"/>
                </a:solidFill>
                <a:latin typeface="Times New Roman" pitchFamily="18" charset="0"/>
                <a:cs typeface="Times New Roman" pitchFamily="18" charset="0"/>
              </a:rPr>
              <a:t>、</a:t>
            </a:r>
            <a:r>
              <a:rPr lang="en-US" altLang="zh-CN" sz="2000" kern="1200" dirty="0" smtClean="0">
                <a:solidFill>
                  <a:srgbClr val="1A3868"/>
                </a:solidFill>
                <a:latin typeface="Times New Roman" pitchFamily="18" charset="0"/>
                <a:cs typeface="Times New Roman" pitchFamily="18" charset="0"/>
              </a:rPr>
              <a:t>1Gbps</a:t>
            </a:r>
            <a:r>
              <a:rPr lang="zh-CN" altLang="en-US" sz="2000" kern="1200" dirty="0" smtClean="0">
                <a:solidFill>
                  <a:srgbClr val="1A3868"/>
                </a:solidFill>
                <a:latin typeface="Times New Roman" pitchFamily="18" charset="0"/>
                <a:cs typeface="Times New Roman" pitchFamily="18" charset="0"/>
              </a:rPr>
              <a:t>到</a:t>
            </a:r>
            <a:r>
              <a:rPr lang="en-US" altLang="zh-CN" sz="2000" kern="1200" dirty="0" smtClean="0">
                <a:solidFill>
                  <a:srgbClr val="1A3868"/>
                </a:solidFill>
                <a:latin typeface="Times New Roman" pitchFamily="18" charset="0"/>
                <a:cs typeface="Times New Roman" pitchFamily="18" charset="0"/>
              </a:rPr>
              <a:t>10Gbps</a:t>
            </a:r>
            <a:r>
              <a:rPr lang="zh-CN" altLang="en-US" sz="2000" kern="1200" dirty="0" smtClean="0">
                <a:solidFill>
                  <a:srgbClr val="1A3868"/>
                </a:solidFill>
                <a:latin typeface="Times New Roman" pitchFamily="18" charset="0"/>
                <a:cs typeface="Times New Roman" pitchFamily="18" charset="0"/>
              </a:rPr>
              <a:t>的</a:t>
            </a:r>
            <a:r>
              <a:rPr lang="en-US" altLang="zh-CN" sz="2000" kern="1200" dirty="0" smtClean="0">
                <a:solidFill>
                  <a:srgbClr val="1A3868"/>
                </a:solidFill>
                <a:latin typeface="Times New Roman" pitchFamily="18" charset="0"/>
                <a:cs typeface="Times New Roman" pitchFamily="18" charset="0"/>
              </a:rPr>
              <a:t>Ethernet</a:t>
            </a:r>
            <a:r>
              <a:rPr lang="zh-CN" altLang="en-US" sz="2000" kern="1200" dirty="0" smtClean="0">
                <a:solidFill>
                  <a:srgbClr val="1A3868"/>
                </a:solidFill>
                <a:latin typeface="Times New Roman" pitchFamily="18" charset="0"/>
                <a:cs typeface="Times New Roman" pitchFamily="18" charset="0"/>
              </a:rPr>
              <a:t>技术标准制定，正在研发速率为</a:t>
            </a:r>
            <a:r>
              <a:rPr lang="en-US" altLang="zh-CN" sz="2000" kern="1200" dirty="0" smtClean="0">
                <a:solidFill>
                  <a:srgbClr val="1A3868"/>
                </a:solidFill>
                <a:latin typeface="Times New Roman" pitchFamily="18" charset="0"/>
                <a:cs typeface="Times New Roman" pitchFamily="18" charset="0"/>
              </a:rPr>
              <a:t>100Gbps</a:t>
            </a:r>
            <a:r>
              <a:rPr lang="zh-CN" altLang="en-US" sz="2000" kern="1200" dirty="0" smtClean="0">
                <a:solidFill>
                  <a:srgbClr val="1A3868"/>
                </a:solidFill>
                <a:latin typeface="Times New Roman" pitchFamily="18" charset="0"/>
                <a:cs typeface="Times New Roman" pitchFamily="18" charset="0"/>
              </a:rPr>
              <a:t>的</a:t>
            </a:r>
            <a:r>
              <a:rPr lang="en-US" altLang="zh-CN" sz="2000" kern="1200" dirty="0" smtClean="0">
                <a:solidFill>
                  <a:srgbClr val="1A3868"/>
                </a:solidFill>
                <a:latin typeface="Times New Roman" pitchFamily="18" charset="0"/>
                <a:cs typeface="Times New Roman" pitchFamily="18" charset="0"/>
              </a:rPr>
              <a:t>Ethernet</a:t>
            </a:r>
            <a:r>
              <a:rPr lang="zh-CN" altLang="en-US" sz="2000" kern="1200" dirty="0" smtClean="0">
                <a:solidFill>
                  <a:srgbClr val="1A3868"/>
                </a:solidFill>
                <a:latin typeface="Times New Roman" pitchFamily="18" charset="0"/>
                <a:cs typeface="Times New Roman" pitchFamily="18" charset="0"/>
              </a:rPr>
              <a:t>产品；</a:t>
            </a:r>
            <a:endParaRPr lang="en-US" altLang="zh-CN" sz="2000" kern="1200" dirty="0" smtClean="0">
              <a:solidFill>
                <a:srgbClr val="1A3868"/>
              </a:solidFill>
              <a:latin typeface="Times New Roman" pitchFamily="18" charset="0"/>
              <a:cs typeface="Times New Roman" pitchFamily="18" charset="0"/>
            </a:endParaRPr>
          </a:p>
          <a:p>
            <a:pPr marL="266700" indent="-266700">
              <a:lnSpc>
                <a:spcPct val="110000"/>
              </a:lnSpc>
              <a:spcAft>
                <a:spcPct val="20000"/>
              </a:spcAft>
              <a:defRPr/>
            </a:pPr>
            <a:r>
              <a:rPr lang="zh-CN" altLang="en-US" sz="2000" kern="1200" dirty="0" smtClean="0">
                <a:solidFill>
                  <a:srgbClr val="1A3868"/>
                </a:solidFill>
                <a:latin typeface="Times New Roman" pitchFamily="18" charset="0"/>
                <a:cs typeface="Times New Roman" pitchFamily="18" charset="0"/>
              </a:rPr>
              <a:t>能够</a:t>
            </a:r>
            <a:r>
              <a:rPr lang="zh-CN" altLang="en-US" sz="2000" kern="1200" dirty="0" smtClean="0">
                <a:solidFill>
                  <a:srgbClr val="C00000"/>
                </a:solidFill>
                <a:latin typeface="Times New Roman" pitchFamily="18" charset="0"/>
                <a:cs typeface="Times New Roman" pitchFamily="18" charset="0"/>
              </a:rPr>
              <a:t>覆盖</a:t>
            </a:r>
            <a:r>
              <a:rPr lang="zh-CN" altLang="en-US" sz="2000" kern="1200" dirty="0" smtClean="0">
                <a:solidFill>
                  <a:srgbClr val="1A3868"/>
                </a:solidFill>
                <a:latin typeface="Times New Roman" pitchFamily="18" charset="0"/>
                <a:cs typeface="Times New Roman" pitchFamily="18" charset="0"/>
              </a:rPr>
              <a:t>从广域网、城域网到局域网的整个范围。</a:t>
            </a:r>
          </a:p>
          <a:p>
            <a:pPr marL="266700" indent="-266700">
              <a:lnSpc>
                <a:spcPct val="110000"/>
              </a:lnSpc>
              <a:spcAft>
                <a:spcPct val="20000"/>
              </a:spcAft>
              <a:buFontTx/>
              <a:buNone/>
              <a:defRPr/>
            </a:pPr>
            <a:endParaRPr lang="zh-CN" altLang="en-US" sz="2000" dirty="0" smtClean="0">
              <a:solidFill>
                <a:srgbClr val="2D2DB9"/>
              </a:solidFill>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6" name="标题 1"/>
          <p:cNvSpPr>
            <a:spLocks noGrp="1"/>
          </p:cNvSpPr>
          <p:nvPr>
            <p:ph type="title" idx="4294967295"/>
          </p:nvPr>
        </p:nvSpPr>
        <p:spPr>
          <a:xfrm>
            <a:off x="107950" y="779463"/>
            <a:ext cx="6624638" cy="857250"/>
          </a:xfrm>
        </p:spPr>
        <p:txBody>
          <a:bodyPr/>
          <a:lstStyle/>
          <a:p>
            <a:pPr algn="l">
              <a:lnSpc>
                <a:spcPct val="120000"/>
              </a:lnSpc>
              <a:defRPr/>
            </a:pPr>
            <a:r>
              <a:rPr lang="zh-CN" altLang="en-US" sz="2400" kern="1200" dirty="0" smtClean="0">
                <a:solidFill>
                  <a:srgbClr val="007D7A"/>
                </a:solidFill>
                <a:latin typeface="Times New Roman" pitchFamily="18" charset="0"/>
                <a:cs typeface="Times New Roman" pitchFamily="18" charset="0"/>
              </a:rPr>
              <a:t>三、广域网技术发展与</a:t>
            </a:r>
            <a:r>
              <a:rPr lang="en-US" altLang="zh-CN" sz="2400" kern="1200" dirty="0" smtClean="0">
                <a:solidFill>
                  <a:srgbClr val="007D7A"/>
                </a:solidFill>
                <a:latin typeface="Times New Roman" pitchFamily="18" charset="0"/>
                <a:cs typeface="Times New Roman" pitchFamily="18" charset="0"/>
              </a:rPr>
              <a:t>TCP/IP</a:t>
            </a:r>
            <a:r>
              <a:rPr lang="zh-CN" altLang="en-US" sz="2400" kern="1200" dirty="0" smtClean="0">
                <a:solidFill>
                  <a:srgbClr val="007D7A"/>
                </a:solidFill>
                <a:latin typeface="Times New Roman" pitchFamily="18" charset="0"/>
                <a:cs typeface="Times New Roman" pitchFamily="18" charset="0"/>
              </a:rPr>
              <a:t>协议的关系</a:t>
            </a:r>
          </a:p>
        </p:txBody>
      </p:sp>
      <p:sp>
        <p:nvSpPr>
          <p:cNvPr id="12493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sp>
        <p:nvSpPr>
          <p:cNvPr id="12493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24935" name="Object 7"/>
          <p:cNvGraphicFramePr>
            <a:graphicFrameLocks noChangeAspect="1"/>
          </p:cNvGraphicFramePr>
          <p:nvPr/>
        </p:nvGraphicFramePr>
        <p:xfrm>
          <a:off x="323850" y="1492250"/>
          <a:ext cx="6407150" cy="3384550"/>
        </p:xfrm>
        <a:graphic>
          <a:graphicData uri="http://schemas.openxmlformats.org/presentationml/2006/ole">
            <p:oleObj spid="_x0000_s124935" name="Visio" r:id="rId4" imgW="6346698" imgH="2494915" progId="Visio.Drawing.11">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14375" y="1511300"/>
            <a:ext cx="4857750" cy="1612900"/>
          </a:xfrm>
          <a:prstGeom prst="rect">
            <a:avLst/>
          </a:prstGeom>
        </p:spPr>
        <p:txBody>
          <a:bodyPr>
            <a:spAutoFit/>
          </a:bodyPr>
          <a:lstStyle/>
          <a:p>
            <a:pPr algn="ctr">
              <a:defRPr/>
            </a:pPr>
            <a:r>
              <a:rPr lang="zh-CN" altLang="en-US" u="none" dirty="0">
                <a:solidFill>
                  <a:srgbClr val="194D19"/>
                </a:solidFill>
                <a:latin typeface="华文新魏" pitchFamily="2" charset="-122"/>
                <a:ea typeface="+mj-ea"/>
                <a:cs typeface="+mj-cs"/>
              </a:rPr>
              <a:t>第二章  广域网、局域网与</a:t>
            </a:r>
            <a:r>
              <a:rPr lang="en-US" altLang="zh-CN" u="none" dirty="0">
                <a:solidFill>
                  <a:srgbClr val="194D19"/>
                </a:solidFill>
                <a:latin typeface="华文新魏" pitchFamily="2" charset="-122"/>
                <a:ea typeface="+mj-ea"/>
                <a:cs typeface="+mj-cs"/>
              </a:rPr>
              <a:t/>
            </a:r>
            <a:br>
              <a:rPr lang="en-US" altLang="zh-CN" u="none" dirty="0">
                <a:solidFill>
                  <a:srgbClr val="194D19"/>
                </a:solidFill>
                <a:latin typeface="华文新魏" pitchFamily="2" charset="-122"/>
                <a:ea typeface="+mj-ea"/>
                <a:cs typeface="+mj-cs"/>
              </a:rPr>
            </a:br>
            <a:r>
              <a:rPr lang="zh-CN" altLang="en-US" u="none" dirty="0">
                <a:solidFill>
                  <a:srgbClr val="194D19"/>
                </a:solidFill>
                <a:latin typeface="华文新魏" pitchFamily="2" charset="-122"/>
                <a:ea typeface="+mj-ea"/>
                <a:cs typeface="+mj-cs"/>
              </a:rPr>
              <a:t>城域网技术发展</a:t>
            </a:r>
            <a:endParaRPr lang="en-US" altLang="zh-CN" u="none" dirty="0">
              <a:solidFill>
                <a:srgbClr val="194D19"/>
              </a:solidFill>
              <a:latin typeface="华文新魏" pitchFamily="2" charset="-122"/>
              <a:ea typeface="+mj-ea"/>
              <a:cs typeface="+mj-cs"/>
            </a:endParaRPr>
          </a:p>
          <a:p>
            <a:pPr algn="ctr">
              <a:defRPr/>
            </a:pPr>
            <a:endParaRPr lang="en-US" altLang="zh-CN" sz="1400" u="none" dirty="0">
              <a:solidFill>
                <a:srgbClr val="002060"/>
              </a:solidFill>
            </a:endParaRPr>
          </a:p>
          <a:p>
            <a:pPr algn="ctr">
              <a:lnSpc>
                <a:spcPct val="120000"/>
              </a:lnSpc>
              <a:defRPr/>
            </a:pPr>
            <a:r>
              <a:rPr lang="zh-CN" altLang="en-US" sz="2400" u="none" dirty="0">
                <a:solidFill>
                  <a:srgbClr val="002060"/>
                </a:solidFill>
              </a:rPr>
              <a:t>第一节  广域网技术的特征与发展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内容占位符 2"/>
          <p:cNvSpPr>
            <a:spLocks noGrp="1"/>
          </p:cNvSpPr>
          <p:nvPr>
            <p:ph idx="4294967295"/>
          </p:nvPr>
        </p:nvSpPr>
        <p:spPr>
          <a:xfrm>
            <a:off x="395288" y="915988"/>
            <a:ext cx="5391150" cy="3600450"/>
          </a:xfrm>
        </p:spPr>
        <p:txBody>
          <a:bodyPr/>
          <a:lstStyle/>
          <a:p>
            <a:pPr>
              <a:lnSpc>
                <a:spcPct val="120000"/>
              </a:lnSpc>
              <a:spcBef>
                <a:spcPts val="600"/>
              </a:spcBef>
              <a:buFontTx/>
              <a:buNone/>
              <a:defRPr/>
            </a:pPr>
            <a:r>
              <a:rPr lang="zh-CN" altLang="en-US" b="1" kern="1200" dirty="0" smtClean="0">
                <a:solidFill>
                  <a:srgbClr val="007D7A"/>
                </a:solidFill>
                <a:latin typeface="Times New Roman" pitchFamily="18" charset="0"/>
                <a:ea typeface="+mj-ea"/>
                <a:cs typeface="Times New Roman" pitchFamily="18" charset="0"/>
              </a:rPr>
              <a:t>一、广域网的主要特征</a:t>
            </a:r>
            <a:endParaRPr lang="en-US" altLang="zh-CN" sz="1600" b="1" u="sng" dirty="0" smtClean="0">
              <a:solidFill>
                <a:srgbClr val="194D19"/>
              </a:solidFill>
              <a:cs typeface="Times New Roman" pitchFamily="18" charset="0"/>
            </a:endParaRPr>
          </a:p>
          <a:p>
            <a:pPr>
              <a:lnSpc>
                <a:spcPct val="120000"/>
              </a:lnSpc>
              <a:spcBef>
                <a:spcPts val="600"/>
              </a:spcBef>
              <a:buFontTx/>
              <a:buNone/>
              <a:defRPr/>
            </a:pPr>
            <a:r>
              <a:rPr lang="en-US" altLang="zh-CN" b="1" kern="1200" dirty="0" smtClean="0">
                <a:solidFill>
                  <a:srgbClr val="007D7A"/>
                </a:solidFill>
                <a:latin typeface="Times New Roman" pitchFamily="18" charset="0"/>
                <a:ea typeface="+mj-ea"/>
                <a:cs typeface="Times New Roman" pitchFamily="18" charset="0"/>
              </a:rPr>
              <a:t>1. </a:t>
            </a:r>
            <a:r>
              <a:rPr lang="zh-CN" altLang="en-US" b="1" kern="1200" dirty="0" smtClean="0">
                <a:solidFill>
                  <a:srgbClr val="007D7A"/>
                </a:solidFill>
                <a:latin typeface="Times New Roman" pitchFamily="18" charset="0"/>
                <a:ea typeface="+mj-ea"/>
                <a:cs typeface="Times New Roman" pitchFamily="18" charset="0"/>
              </a:rPr>
              <a:t>广域网是一种</a:t>
            </a:r>
            <a:r>
              <a:rPr lang="zh-CN" altLang="en-US" b="1" kern="1200" dirty="0" smtClean="0">
                <a:solidFill>
                  <a:srgbClr val="C00000"/>
                </a:solidFill>
                <a:latin typeface="Times New Roman" pitchFamily="18" charset="0"/>
                <a:ea typeface="+mj-ea"/>
                <a:cs typeface="Times New Roman" pitchFamily="18" charset="0"/>
              </a:rPr>
              <a:t>公共数据网络</a:t>
            </a:r>
            <a:endParaRPr lang="en-US" altLang="zh-CN" sz="700" b="1" u="sng" dirty="0" smtClean="0">
              <a:solidFill>
                <a:srgbClr val="2D2DB9"/>
              </a:solidFill>
              <a:latin typeface="Times New Roman" pitchFamily="18" charset="0"/>
            </a:endParaRPr>
          </a:p>
          <a:p>
            <a:pPr>
              <a:lnSpc>
                <a:spcPct val="120000"/>
              </a:lnSpc>
              <a:spcBef>
                <a:spcPts val="600"/>
              </a:spcBef>
              <a:spcAft>
                <a:spcPct val="20000"/>
              </a:spcAft>
              <a:defRPr/>
            </a:pPr>
            <a:r>
              <a:rPr lang="zh-CN" altLang="en-US" sz="2000" kern="1200" dirty="0" smtClean="0">
                <a:solidFill>
                  <a:srgbClr val="1A3868"/>
                </a:solidFill>
                <a:latin typeface="Times New Roman" pitchFamily="18" charset="0"/>
                <a:cs typeface="Times New Roman" pitchFamily="18" charset="0"/>
              </a:rPr>
              <a:t>通常由电信运营商组建、运营与维护。</a:t>
            </a:r>
            <a:endParaRPr lang="en-US" altLang="zh-CN" sz="2000" kern="1200" dirty="0" smtClean="0">
              <a:solidFill>
                <a:srgbClr val="1A3868"/>
              </a:solidFill>
              <a:latin typeface="Times New Roman" pitchFamily="18" charset="0"/>
              <a:cs typeface="Times New Roman" pitchFamily="18" charset="0"/>
            </a:endParaRPr>
          </a:p>
          <a:p>
            <a:pPr>
              <a:lnSpc>
                <a:spcPct val="120000"/>
              </a:lnSpc>
              <a:spcBef>
                <a:spcPts val="600"/>
              </a:spcBef>
              <a:spcAft>
                <a:spcPct val="20000"/>
              </a:spcAft>
              <a:defRPr/>
            </a:pPr>
            <a:r>
              <a:rPr lang="zh-CN" altLang="en-US" sz="2000" kern="1200" dirty="0" smtClean="0">
                <a:solidFill>
                  <a:srgbClr val="1A3868"/>
                </a:solidFill>
                <a:latin typeface="Times New Roman" pitchFamily="18" charset="0"/>
                <a:cs typeface="Times New Roman" pitchFamily="18" charset="0"/>
              </a:rPr>
              <a:t>为用户提供高质量的数据传输服务，属于公共数据网络（</a:t>
            </a:r>
            <a:r>
              <a:rPr lang="en-US" altLang="zh-CN" sz="2000" kern="1200" dirty="0" smtClean="0">
                <a:solidFill>
                  <a:srgbClr val="1A3868"/>
                </a:solidFill>
                <a:latin typeface="Times New Roman" pitchFamily="18" charset="0"/>
                <a:cs typeface="Times New Roman" pitchFamily="18" charset="0"/>
              </a:rPr>
              <a:t>PDN</a:t>
            </a:r>
            <a:r>
              <a:rPr lang="zh-CN" altLang="en-US" sz="2000" kern="1200" dirty="0" smtClean="0">
                <a:solidFill>
                  <a:srgbClr val="1A3868"/>
                </a:solidFill>
                <a:latin typeface="Times New Roman" pitchFamily="18" charset="0"/>
                <a:cs typeface="Times New Roman" pitchFamily="18" charset="0"/>
              </a:rPr>
              <a:t>）的性质。</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1" name="Object 3"/>
          <p:cNvGraphicFramePr>
            <a:graphicFrameLocks noChangeAspect="1"/>
          </p:cNvGraphicFramePr>
          <p:nvPr>
            <p:ph idx="4294967295"/>
          </p:nvPr>
        </p:nvGraphicFramePr>
        <p:xfrm>
          <a:off x="395288" y="1428750"/>
          <a:ext cx="5472112" cy="2705100"/>
        </p:xfrm>
        <a:graphic>
          <a:graphicData uri="http://schemas.openxmlformats.org/presentationml/2006/ole">
            <p:oleObj spid="_x0000_s109571" name="Visio" r:id="rId4" imgW="5990463" imgH="2961513" progId="Visio.Drawing.11">
              <p:embed/>
            </p:oleObj>
          </a:graphicData>
        </a:graphic>
      </p:graphicFrame>
      <p:sp>
        <p:nvSpPr>
          <p:cNvPr id="109572" name="Rectangle 4"/>
          <p:cNvSpPr>
            <a:spLocks noChangeArrowheads="1"/>
          </p:cNvSpPr>
          <p:nvPr/>
        </p:nvSpPr>
        <p:spPr bwMode="auto">
          <a:xfrm>
            <a:off x="306388" y="4073525"/>
            <a:ext cx="6408737" cy="400050"/>
          </a:xfrm>
          <a:prstGeom prst="rect">
            <a:avLst/>
          </a:prstGeom>
          <a:noFill/>
          <a:ln w="9525">
            <a:noFill/>
            <a:miter lim="800000"/>
            <a:headEnd/>
            <a:tailEnd/>
          </a:ln>
        </p:spPr>
        <p:txBody>
          <a:bodyPr>
            <a:spAutoFit/>
          </a:bodyPr>
          <a:lstStyle/>
          <a:p>
            <a:pPr marL="265113" indent="-265113" eaLnBrk="0" hangingPunct="0">
              <a:spcBef>
                <a:spcPct val="10000"/>
              </a:spcBef>
              <a:spcAft>
                <a:spcPct val="10000"/>
              </a:spcAft>
              <a:buFontTx/>
              <a:buChar char="•"/>
            </a:pPr>
            <a:r>
              <a:rPr lang="zh-CN" altLang="en-US" sz="2000" b="0" u="none">
                <a:solidFill>
                  <a:srgbClr val="C00000"/>
                </a:solidFill>
              </a:rPr>
              <a:t>接入层：</a:t>
            </a:r>
            <a:r>
              <a:rPr lang="zh-CN" altLang="en-US" sz="2000" b="0" u="none">
                <a:solidFill>
                  <a:srgbClr val="1A3868"/>
                </a:solidFill>
              </a:rPr>
              <a:t>直接面向用户连接或访问网络的部分；</a:t>
            </a:r>
            <a:endParaRPr lang="en-US" altLang="zh-CN" sz="2000" b="0" u="none">
              <a:solidFill>
                <a:srgbClr val="1A3868"/>
              </a:solidFill>
            </a:endParaRPr>
          </a:p>
        </p:txBody>
      </p:sp>
      <p:sp>
        <p:nvSpPr>
          <p:cNvPr id="4" name="矩形 3"/>
          <p:cNvSpPr/>
          <p:nvPr/>
        </p:nvSpPr>
        <p:spPr>
          <a:xfrm>
            <a:off x="357188" y="785813"/>
            <a:ext cx="5143500" cy="471487"/>
          </a:xfrm>
          <a:prstGeom prst="rect">
            <a:avLst/>
          </a:prstGeom>
        </p:spPr>
        <p:txBody>
          <a:bodyPr>
            <a:spAutoFit/>
          </a:bodyPr>
          <a:lstStyle/>
          <a:p>
            <a:pPr marL="342900" indent="-342900" eaLnBrk="0" hangingPunct="0">
              <a:lnSpc>
                <a:spcPct val="110000"/>
              </a:lnSpc>
              <a:spcBef>
                <a:spcPct val="20000"/>
              </a:spcBef>
              <a:defRPr/>
            </a:pPr>
            <a:r>
              <a:rPr lang="en-US" altLang="zh-CN" sz="2400" u="none" dirty="0">
                <a:solidFill>
                  <a:srgbClr val="007D7A"/>
                </a:solidFill>
                <a:ea typeface="+mj-ea"/>
              </a:rPr>
              <a:t>2. </a:t>
            </a:r>
            <a:r>
              <a:rPr lang="zh-CN" altLang="en-US" sz="2400" u="none" dirty="0">
                <a:solidFill>
                  <a:srgbClr val="007D7A"/>
                </a:solidFill>
                <a:ea typeface="+mj-ea"/>
              </a:rPr>
              <a:t>研究的重点是</a:t>
            </a:r>
            <a:r>
              <a:rPr lang="zh-CN" altLang="en-US" sz="2400" u="none" dirty="0">
                <a:solidFill>
                  <a:srgbClr val="C00000"/>
                </a:solidFill>
                <a:ea typeface="+mj-ea"/>
              </a:rPr>
              <a:t>宽带核心交换技术</a:t>
            </a:r>
            <a:endParaRPr lang="en-US" altLang="zh-CN" sz="2400" u="none" dirty="0">
              <a:solidFill>
                <a:srgbClr val="C00000"/>
              </a:solidFill>
              <a:ea typeface="+mj-ea"/>
            </a:endParaRPr>
          </a:p>
        </p:txBody>
      </p:sp>
      <p:sp>
        <p:nvSpPr>
          <p:cNvPr id="5" name="矩形 4"/>
          <p:cNvSpPr>
            <a:spLocks noChangeArrowheads="1"/>
          </p:cNvSpPr>
          <p:nvPr/>
        </p:nvSpPr>
        <p:spPr bwMode="auto">
          <a:xfrm>
            <a:off x="311150" y="4073525"/>
            <a:ext cx="5832475" cy="400050"/>
          </a:xfrm>
          <a:prstGeom prst="rect">
            <a:avLst/>
          </a:prstGeom>
          <a:noFill/>
          <a:ln w="9525">
            <a:noFill/>
            <a:miter lim="800000"/>
            <a:headEnd/>
            <a:tailEnd/>
          </a:ln>
        </p:spPr>
        <p:txBody>
          <a:bodyPr>
            <a:spAutoFit/>
          </a:bodyPr>
          <a:lstStyle/>
          <a:p>
            <a:pPr marL="265113" indent="-265113" eaLnBrk="0" hangingPunct="0">
              <a:spcBef>
                <a:spcPct val="10000"/>
              </a:spcBef>
              <a:spcAft>
                <a:spcPct val="10000"/>
              </a:spcAft>
              <a:buFontTx/>
              <a:buChar char="•"/>
            </a:pPr>
            <a:r>
              <a:rPr lang="zh-CN" altLang="en-US" sz="2000" b="0" u="none">
                <a:solidFill>
                  <a:srgbClr val="C00000"/>
                </a:solidFill>
              </a:rPr>
              <a:t>汇聚层</a:t>
            </a:r>
            <a:r>
              <a:rPr lang="en-US" altLang="zh-CN" sz="2000" b="0" u="none">
                <a:solidFill>
                  <a:srgbClr val="C00000"/>
                </a:solidFill>
              </a:rPr>
              <a:t>/</a:t>
            </a:r>
            <a:r>
              <a:rPr lang="zh-CN" altLang="en-US" sz="2000" b="0" u="none">
                <a:solidFill>
                  <a:srgbClr val="C00000"/>
                </a:solidFill>
              </a:rPr>
              <a:t>分布层：</a:t>
            </a:r>
            <a:r>
              <a:rPr lang="zh-CN" altLang="en-US" sz="2000" b="0" u="none">
                <a:solidFill>
                  <a:srgbClr val="1A3868"/>
                </a:solidFill>
              </a:rPr>
              <a:t>接入层和核心层之间的部分；</a:t>
            </a:r>
          </a:p>
        </p:txBody>
      </p:sp>
      <p:sp>
        <p:nvSpPr>
          <p:cNvPr id="6" name="矩形 5"/>
          <p:cNvSpPr>
            <a:spLocks noChangeArrowheads="1"/>
          </p:cNvSpPr>
          <p:nvPr/>
        </p:nvSpPr>
        <p:spPr bwMode="auto">
          <a:xfrm>
            <a:off x="285750" y="4073525"/>
            <a:ext cx="5832475" cy="706438"/>
          </a:xfrm>
          <a:prstGeom prst="rect">
            <a:avLst/>
          </a:prstGeom>
          <a:noFill/>
          <a:ln w="9525">
            <a:noFill/>
            <a:miter lim="800000"/>
            <a:headEnd/>
            <a:tailEnd/>
          </a:ln>
        </p:spPr>
        <p:txBody>
          <a:bodyPr>
            <a:spAutoFit/>
          </a:bodyPr>
          <a:lstStyle/>
          <a:p>
            <a:pPr marL="265113" indent="-265113" eaLnBrk="0" hangingPunct="0">
              <a:spcBef>
                <a:spcPct val="10000"/>
              </a:spcBef>
              <a:spcAft>
                <a:spcPct val="10000"/>
              </a:spcAft>
              <a:buFontTx/>
              <a:buChar char="•"/>
            </a:pPr>
            <a:r>
              <a:rPr lang="zh-CN" altLang="en-US" sz="2000" b="0" u="none">
                <a:solidFill>
                  <a:srgbClr val="C00000"/>
                </a:solidFill>
              </a:rPr>
              <a:t>核心层：</a:t>
            </a:r>
            <a:r>
              <a:rPr lang="zh-CN" altLang="en-US" sz="2000" b="0" u="none">
                <a:solidFill>
                  <a:srgbClr val="1A3868"/>
                </a:solidFill>
              </a:rPr>
              <a:t>网络主干部分，主要目的在于通过高速转发通信，提供优化、可靠的骨干传输结构。</a:t>
            </a:r>
            <a:endParaRPr lang="en-US" altLang="zh-CN" sz="2000" b="0" u="none">
              <a:solidFill>
                <a:srgbClr val="1A386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9572">
                                            <p:txEl>
                                              <p:pRg st="0" end="0"/>
                                            </p:txEl>
                                          </p:spTgt>
                                        </p:tgtEl>
                                        <p:attrNameLst>
                                          <p:attrName>style.visibility</p:attrName>
                                        </p:attrNameLst>
                                      </p:cBhvr>
                                      <p:to>
                                        <p:strVal val="visible"/>
                                      </p:to>
                                    </p:set>
                                    <p:animEffect transition="in" filter="wipe(left)">
                                      <p:cBhvr>
                                        <p:cTn id="7" dur="500"/>
                                        <p:tgtEl>
                                          <p:spTgt spid="1095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109572">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build="allAtOnce"/>
      <p:bldP spid="5" grpId="0"/>
      <p:bldP spid="5" grpId="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标题 1"/>
          <p:cNvSpPr>
            <a:spLocks noGrp="1"/>
          </p:cNvSpPr>
          <p:nvPr>
            <p:ph type="title" idx="4294967295"/>
          </p:nvPr>
        </p:nvSpPr>
        <p:spPr>
          <a:xfrm>
            <a:off x="357188" y="714375"/>
            <a:ext cx="5391150" cy="657225"/>
          </a:xfrm>
        </p:spPr>
        <p:txBody>
          <a:bodyPr/>
          <a:lstStyle/>
          <a:p>
            <a:pPr marL="265113" indent="-265113" algn="l">
              <a:spcBef>
                <a:spcPct val="40000"/>
              </a:spcBef>
              <a:spcAft>
                <a:spcPct val="20000"/>
              </a:spcAft>
              <a:defRPr/>
            </a:pPr>
            <a:r>
              <a:rPr lang="zh-CN" altLang="en-US" sz="2400" kern="1200" dirty="0" smtClean="0">
                <a:solidFill>
                  <a:srgbClr val="007D7A"/>
                </a:solidFill>
                <a:latin typeface="Times New Roman" pitchFamily="18" charset="0"/>
                <a:cs typeface="Times New Roman" pitchFamily="18" charset="0"/>
              </a:rPr>
              <a:t>二、广域网技术的发展趋势</a:t>
            </a:r>
          </a:p>
        </p:txBody>
      </p:sp>
      <p:sp>
        <p:nvSpPr>
          <p:cNvPr id="113666" name="内容占位符 2"/>
          <p:cNvSpPr>
            <a:spLocks noGrp="1"/>
          </p:cNvSpPr>
          <p:nvPr>
            <p:ph sz="half" idx="4294967295"/>
          </p:nvPr>
        </p:nvSpPr>
        <p:spPr>
          <a:xfrm>
            <a:off x="396875" y="2212975"/>
            <a:ext cx="4603750" cy="2655888"/>
          </a:xfrm>
        </p:spPr>
        <p:txBody>
          <a:bodyPr/>
          <a:lstStyle/>
          <a:p>
            <a:pPr>
              <a:defRPr/>
            </a:pPr>
            <a:r>
              <a:rPr lang="zh-CN" altLang="en-US" sz="2000" kern="1200" dirty="0" smtClean="0">
                <a:solidFill>
                  <a:srgbClr val="1A3868"/>
                </a:solidFill>
                <a:latin typeface="Times New Roman" pitchFamily="18" charset="0"/>
                <a:cs typeface="Times New Roman" pitchFamily="18" charset="0"/>
              </a:rPr>
              <a:t>公共电话交换网（</a:t>
            </a:r>
            <a:r>
              <a:rPr lang="en-US" altLang="zh-CN" sz="2000" kern="1200" dirty="0" smtClean="0">
                <a:solidFill>
                  <a:srgbClr val="1A3868"/>
                </a:solidFill>
                <a:latin typeface="Times New Roman" pitchFamily="18" charset="0"/>
                <a:cs typeface="Times New Roman" pitchFamily="18" charset="0"/>
              </a:rPr>
              <a:t>PSTN</a:t>
            </a:r>
            <a:r>
              <a:rPr lang="zh-CN" altLang="en-US" sz="2000" kern="1200" dirty="0" smtClean="0">
                <a:solidFill>
                  <a:srgbClr val="1A3868"/>
                </a:solidFill>
                <a:latin typeface="Times New Roman" pitchFamily="18" charset="0"/>
                <a:cs typeface="Times New Roman" pitchFamily="18" charset="0"/>
              </a:rPr>
              <a:t>）</a:t>
            </a:r>
          </a:p>
          <a:p>
            <a:pPr>
              <a:defRPr/>
            </a:pPr>
            <a:r>
              <a:rPr lang="zh-CN" altLang="en-US" sz="2000" kern="1200" dirty="0" smtClean="0">
                <a:solidFill>
                  <a:srgbClr val="1A3868"/>
                </a:solidFill>
                <a:latin typeface="Times New Roman" pitchFamily="18" charset="0"/>
                <a:cs typeface="Times New Roman" pitchFamily="18" charset="0"/>
              </a:rPr>
              <a:t>综合业务数字网（</a:t>
            </a:r>
            <a:r>
              <a:rPr lang="en-US" altLang="zh-CN" sz="2000" kern="1200" dirty="0" smtClean="0">
                <a:solidFill>
                  <a:srgbClr val="1A3868"/>
                </a:solidFill>
                <a:latin typeface="Times New Roman" pitchFamily="18" charset="0"/>
                <a:cs typeface="Times New Roman" pitchFamily="18" charset="0"/>
              </a:rPr>
              <a:t>ISDN</a:t>
            </a:r>
            <a:r>
              <a:rPr lang="zh-CN" altLang="en-US" sz="2000" kern="1200" dirty="0" smtClean="0">
                <a:solidFill>
                  <a:srgbClr val="1A3868"/>
                </a:solidFill>
                <a:latin typeface="Times New Roman" pitchFamily="18" charset="0"/>
                <a:cs typeface="Times New Roman" pitchFamily="18" charset="0"/>
              </a:rPr>
              <a:t>）</a:t>
            </a:r>
          </a:p>
          <a:p>
            <a:pPr>
              <a:defRPr/>
            </a:pPr>
            <a:r>
              <a:rPr lang="zh-CN" altLang="en-US" sz="2000" kern="1200" dirty="0" smtClean="0">
                <a:solidFill>
                  <a:srgbClr val="1A3868"/>
                </a:solidFill>
                <a:latin typeface="Times New Roman" pitchFamily="18" charset="0"/>
                <a:cs typeface="Times New Roman" pitchFamily="18" charset="0"/>
              </a:rPr>
              <a:t>数字数据网（</a:t>
            </a:r>
            <a:r>
              <a:rPr lang="en-US" altLang="zh-CN" sz="2000" kern="1200" dirty="0" smtClean="0">
                <a:solidFill>
                  <a:srgbClr val="1A3868"/>
                </a:solidFill>
                <a:latin typeface="Times New Roman" pitchFamily="18" charset="0"/>
                <a:cs typeface="Times New Roman" pitchFamily="18" charset="0"/>
              </a:rPr>
              <a:t>DDN</a:t>
            </a:r>
            <a:r>
              <a:rPr lang="zh-CN" altLang="en-US" sz="2000" kern="1200" dirty="0" smtClean="0">
                <a:solidFill>
                  <a:srgbClr val="1A3868"/>
                </a:solidFill>
                <a:latin typeface="Times New Roman" pitchFamily="18" charset="0"/>
                <a:cs typeface="Times New Roman" pitchFamily="18" charset="0"/>
              </a:rPr>
              <a:t>）</a:t>
            </a:r>
          </a:p>
          <a:p>
            <a:pPr>
              <a:defRPr/>
            </a:pPr>
            <a:r>
              <a:rPr lang="en-US" altLang="zh-CN" sz="2000" kern="1200" dirty="0" smtClean="0">
                <a:solidFill>
                  <a:srgbClr val="1A3868"/>
                </a:solidFill>
                <a:latin typeface="Times New Roman" pitchFamily="18" charset="0"/>
                <a:cs typeface="Times New Roman" pitchFamily="18" charset="0"/>
              </a:rPr>
              <a:t>X.25</a:t>
            </a:r>
            <a:r>
              <a:rPr lang="zh-CN" altLang="en-US" sz="2000" kern="1200" dirty="0" smtClean="0">
                <a:solidFill>
                  <a:srgbClr val="1A3868"/>
                </a:solidFill>
                <a:latin typeface="Times New Roman" pitchFamily="18" charset="0"/>
                <a:cs typeface="Times New Roman" pitchFamily="18" charset="0"/>
              </a:rPr>
              <a:t>分组交换网</a:t>
            </a:r>
            <a:endParaRPr lang="en-US" altLang="zh-CN" sz="2000" kern="1200" dirty="0" smtClean="0">
              <a:solidFill>
                <a:srgbClr val="1A3868"/>
              </a:solidFill>
              <a:latin typeface="Times New Roman" pitchFamily="18" charset="0"/>
              <a:cs typeface="Times New Roman" pitchFamily="18" charset="0"/>
            </a:endParaRPr>
          </a:p>
          <a:p>
            <a:pPr>
              <a:defRPr/>
            </a:pPr>
            <a:r>
              <a:rPr lang="zh-CN" altLang="en-US" sz="2000" kern="1200" dirty="0" smtClean="0">
                <a:solidFill>
                  <a:srgbClr val="1A3868"/>
                </a:solidFill>
                <a:latin typeface="Times New Roman" pitchFamily="18" charset="0"/>
                <a:cs typeface="Times New Roman" pitchFamily="18" charset="0"/>
              </a:rPr>
              <a:t>帧中继（</a:t>
            </a:r>
            <a:r>
              <a:rPr lang="en-US" altLang="zh-CN" sz="2000" kern="1200" dirty="0" smtClean="0">
                <a:solidFill>
                  <a:srgbClr val="1A3868"/>
                </a:solidFill>
                <a:latin typeface="Times New Roman" pitchFamily="18" charset="0"/>
                <a:cs typeface="Times New Roman" pitchFamily="18" charset="0"/>
              </a:rPr>
              <a:t>FR</a:t>
            </a:r>
            <a:r>
              <a:rPr lang="zh-CN" altLang="en-US" sz="2000" kern="1200" dirty="0" smtClean="0">
                <a:solidFill>
                  <a:srgbClr val="1A3868"/>
                </a:solidFill>
                <a:latin typeface="Times New Roman" pitchFamily="18" charset="0"/>
                <a:cs typeface="Times New Roman" pitchFamily="18" charset="0"/>
              </a:rPr>
              <a:t>）网</a:t>
            </a:r>
          </a:p>
          <a:p>
            <a:pPr>
              <a:defRPr/>
            </a:pPr>
            <a:r>
              <a:rPr lang="zh-CN" altLang="en-US" sz="2000" kern="1200" dirty="0" smtClean="0">
                <a:solidFill>
                  <a:srgbClr val="1A3868"/>
                </a:solidFill>
                <a:latin typeface="Times New Roman" pitchFamily="18" charset="0"/>
                <a:cs typeface="Times New Roman" pitchFamily="18" charset="0"/>
              </a:rPr>
              <a:t>异步传输模式（</a:t>
            </a:r>
            <a:r>
              <a:rPr lang="en-US" altLang="zh-CN" sz="2000" kern="1200" dirty="0" smtClean="0">
                <a:solidFill>
                  <a:srgbClr val="1A3868"/>
                </a:solidFill>
                <a:latin typeface="Times New Roman" pitchFamily="18" charset="0"/>
                <a:cs typeface="Times New Roman" pitchFamily="18" charset="0"/>
              </a:rPr>
              <a:t>ATM</a:t>
            </a:r>
            <a:r>
              <a:rPr lang="zh-CN" altLang="en-US" sz="2000" kern="1200" dirty="0" smtClean="0">
                <a:solidFill>
                  <a:srgbClr val="1A3868"/>
                </a:solidFill>
                <a:latin typeface="Times New Roman" pitchFamily="18" charset="0"/>
                <a:cs typeface="Times New Roman" pitchFamily="18" charset="0"/>
              </a:rPr>
              <a:t>）网</a:t>
            </a:r>
          </a:p>
          <a:p>
            <a:pPr>
              <a:defRPr/>
            </a:pPr>
            <a:r>
              <a:rPr lang="zh-CN" altLang="en-US" sz="2000" kern="1200" dirty="0" smtClean="0">
                <a:solidFill>
                  <a:srgbClr val="1A3868"/>
                </a:solidFill>
                <a:latin typeface="Times New Roman" pitchFamily="18" charset="0"/>
                <a:cs typeface="Times New Roman" pitchFamily="18" charset="0"/>
              </a:rPr>
              <a:t>光以太网：</a:t>
            </a:r>
            <a:r>
              <a:rPr lang="en-US" altLang="zh-CN" sz="2000" kern="1200" dirty="0" smtClean="0">
                <a:solidFill>
                  <a:srgbClr val="1A3868"/>
                </a:solidFill>
                <a:latin typeface="Times New Roman" pitchFamily="18" charset="0"/>
                <a:cs typeface="Times New Roman" pitchFamily="18" charset="0"/>
              </a:rPr>
              <a:t>GE</a:t>
            </a:r>
            <a:r>
              <a:rPr lang="zh-CN" altLang="en-US" sz="2000" kern="1200" dirty="0" smtClean="0">
                <a:solidFill>
                  <a:srgbClr val="1A3868"/>
                </a:solidFill>
                <a:latin typeface="Times New Roman" pitchFamily="18" charset="0"/>
                <a:cs typeface="Times New Roman" pitchFamily="18" charset="0"/>
              </a:rPr>
              <a:t>与</a:t>
            </a:r>
            <a:r>
              <a:rPr lang="en-US" altLang="zh-CN" sz="2000" kern="1200" dirty="0" smtClean="0">
                <a:solidFill>
                  <a:srgbClr val="1A3868"/>
                </a:solidFill>
                <a:latin typeface="Times New Roman" pitchFamily="18" charset="0"/>
                <a:cs typeface="Times New Roman" pitchFamily="18" charset="0"/>
              </a:rPr>
              <a:t>10GE</a:t>
            </a:r>
            <a:endParaRPr lang="zh-CN" altLang="en-US" sz="2000" kern="1200" dirty="0" smtClean="0">
              <a:solidFill>
                <a:srgbClr val="1A3868"/>
              </a:solidFill>
              <a:latin typeface="Times New Roman" pitchFamily="18" charset="0"/>
              <a:cs typeface="Times New Roman" pitchFamily="18" charset="0"/>
            </a:endParaRPr>
          </a:p>
          <a:p>
            <a:pPr>
              <a:defRPr/>
            </a:pPr>
            <a:endParaRPr lang="zh-CN" altLang="en-US" sz="2000" kern="1200" dirty="0" smtClean="0">
              <a:solidFill>
                <a:srgbClr val="1A3868"/>
              </a:solidFill>
              <a:latin typeface="Times New Roman" pitchFamily="18" charset="0"/>
              <a:cs typeface="Times New Roman" pitchFamily="18" charset="0"/>
            </a:endParaRPr>
          </a:p>
        </p:txBody>
      </p:sp>
      <p:sp>
        <p:nvSpPr>
          <p:cNvPr id="113667" name="矩形 4"/>
          <p:cNvSpPr>
            <a:spLocks noChangeArrowheads="1"/>
          </p:cNvSpPr>
          <p:nvPr/>
        </p:nvSpPr>
        <p:spPr bwMode="auto">
          <a:xfrm>
            <a:off x="357188" y="1357313"/>
            <a:ext cx="5072062" cy="831850"/>
          </a:xfrm>
          <a:prstGeom prst="rect">
            <a:avLst/>
          </a:prstGeom>
          <a:noFill/>
          <a:ln w="9525">
            <a:noFill/>
            <a:miter lim="800000"/>
            <a:headEnd/>
            <a:tailEnd/>
          </a:ln>
        </p:spPr>
        <p:txBody>
          <a:bodyPr>
            <a:spAutoFit/>
          </a:bodyPr>
          <a:lstStyle/>
          <a:p>
            <a:pPr marL="265113" indent="-265113"/>
            <a:r>
              <a:rPr lang="en-US" altLang="zh-CN" sz="2400" u="none">
                <a:solidFill>
                  <a:srgbClr val="007D7A"/>
                </a:solidFill>
              </a:rPr>
              <a:t>1. </a:t>
            </a:r>
            <a:r>
              <a:rPr lang="zh-CN" altLang="en-US" sz="2400" u="none">
                <a:solidFill>
                  <a:srgbClr val="007D7A"/>
                </a:solidFill>
              </a:rPr>
              <a:t>用于构成广域网的主要通信技术与网络类型</a:t>
            </a: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3" name="标题 1"/>
          <p:cNvSpPr>
            <a:spLocks noGrp="1"/>
          </p:cNvSpPr>
          <p:nvPr>
            <p:ph type="title" idx="4294967295"/>
          </p:nvPr>
        </p:nvSpPr>
        <p:spPr>
          <a:xfrm>
            <a:off x="388938" y="698500"/>
            <a:ext cx="4968875" cy="722313"/>
          </a:xfrm>
        </p:spPr>
        <p:txBody>
          <a:bodyPr/>
          <a:lstStyle/>
          <a:p>
            <a:pPr algn="l">
              <a:defRPr/>
            </a:pPr>
            <a:r>
              <a:rPr lang="en-US" altLang="zh-CN" sz="2400" kern="1200" dirty="0" smtClean="0">
                <a:solidFill>
                  <a:srgbClr val="007D7A"/>
                </a:solidFill>
                <a:latin typeface="Times New Roman" pitchFamily="18" charset="0"/>
                <a:cs typeface="Times New Roman" pitchFamily="18" charset="0"/>
              </a:rPr>
              <a:t>2. </a:t>
            </a:r>
            <a:r>
              <a:rPr lang="zh-CN" altLang="en-US" sz="2400" kern="1200" dirty="0" smtClean="0">
                <a:solidFill>
                  <a:srgbClr val="007D7A"/>
                </a:solidFill>
                <a:latin typeface="Times New Roman" pitchFamily="18" charset="0"/>
                <a:cs typeface="Times New Roman" pitchFamily="18" charset="0"/>
              </a:rPr>
              <a:t>广域网技术的发展过程</a:t>
            </a:r>
          </a:p>
        </p:txBody>
      </p:sp>
      <p:sp>
        <p:nvSpPr>
          <p:cNvPr id="11162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11622" name="Object 1"/>
          <p:cNvGraphicFramePr>
            <a:graphicFrameLocks noChangeAspect="1"/>
          </p:cNvGraphicFramePr>
          <p:nvPr/>
        </p:nvGraphicFramePr>
        <p:xfrm>
          <a:off x="382588" y="1500188"/>
          <a:ext cx="5761037" cy="3205162"/>
        </p:xfrm>
        <a:graphic>
          <a:graphicData uri="http://schemas.openxmlformats.org/presentationml/2006/ole">
            <p:oleObj spid="_x0000_s111622" name="Visio" r:id="rId4" imgW="5536692" imgH="3232785" progId="Visio.Drawing.11">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7" name="标题 1"/>
          <p:cNvSpPr>
            <a:spLocks noGrp="1"/>
          </p:cNvSpPr>
          <p:nvPr>
            <p:ph type="title" idx="4294967295"/>
          </p:nvPr>
        </p:nvSpPr>
        <p:spPr>
          <a:xfrm>
            <a:off x="285750" y="715963"/>
            <a:ext cx="6429375" cy="857250"/>
          </a:xfrm>
        </p:spPr>
        <p:txBody>
          <a:bodyPr/>
          <a:lstStyle/>
          <a:p>
            <a:pPr algn="l">
              <a:defRPr/>
            </a:pPr>
            <a:r>
              <a:rPr lang="en-US" altLang="zh-CN" sz="2400" kern="1200" dirty="0" smtClean="0">
                <a:solidFill>
                  <a:srgbClr val="007D7A"/>
                </a:solidFill>
                <a:latin typeface="Times New Roman" pitchFamily="18" charset="0"/>
                <a:cs typeface="Times New Roman" pitchFamily="18" charset="0"/>
              </a:rPr>
              <a:t>(1) </a:t>
            </a:r>
            <a:r>
              <a:rPr lang="zh-CN" altLang="en-US" sz="2400" kern="1200" dirty="0" smtClean="0">
                <a:solidFill>
                  <a:srgbClr val="007D7A"/>
                </a:solidFill>
                <a:latin typeface="Times New Roman" pitchFamily="18" charset="0"/>
                <a:cs typeface="Times New Roman" pitchFamily="18" charset="0"/>
              </a:rPr>
              <a:t>从</a:t>
            </a:r>
            <a:r>
              <a:rPr lang="en-US" altLang="zh-CN" sz="2400" kern="1200" dirty="0" smtClean="0">
                <a:solidFill>
                  <a:srgbClr val="007D7A"/>
                </a:solidFill>
                <a:latin typeface="Times New Roman" pitchFamily="18" charset="0"/>
                <a:cs typeface="Times New Roman" pitchFamily="18" charset="0"/>
              </a:rPr>
              <a:t>X.25</a:t>
            </a:r>
            <a:r>
              <a:rPr lang="zh-CN" altLang="en-US" sz="2400" kern="1200" dirty="0" smtClean="0">
                <a:solidFill>
                  <a:srgbClr val="007D7A"/>
                </a:solidFill>
                <a:latin typeface="Times New Roman" pitchFamily="18" charset="0"/>
                <a:cs typeface="Times New Roman" pitchFamily="18" charset="0"/>
              </a:rPr>
              <a:t>网到帧中继网</a:t>
            </a:r>
          </a:p>
        </p:txBody>
      </p:sp>
      <p:sp>
        <p:nvSpPr>
          <p:cNvPr id="112648" name="内容占位符 2"/>
          <p:cNvSpPr>
            <a:spLocks noGrp="1"/>
          </p:cNvSpPr>
          <p:nvPr>
            <p:ph idx="4294967295"/>
          </p:nvPr>
        </p:nvSpPr>
        <p:spPr>
          <a:xfrm>
            <a:off x="357188" y="1493838"/>
            <a:ext cx="5113337" cy="649287"/>
          </a:xfrm>
        </p:spPr>
        <p:txBody>
          <a:bodyPr/>
          <a:lstStyle/>
          <a:p>
            <a:pPr>
              <a:buFontTx/>
              <a:buNone/>
              <a:defRPr/>
            </a:pPr>
            <a:r>
              <a:rPr lang="en-US" altLang="zh-CN" b="1" kern="1200" dirty="0" smtClean="0">
                <a:solidFill>
                  <a:srgbClr val="007D7A"/>
                </a:solidFill>
                <a:latin typeface="Times New Roman" pitchFamily="18" charset="0"/>
                <a:cs typeface="Times New Roman" pitchFamily="18" charset="0"/>
              </a:rPr>
              <a:t>X.25</a:t>
            </a:r>
            <a:r>
              <a:rPr lang="zh-CN" altLang="en-US" b="1" kern="1200" dirty="0" smtClean="0">
                <a:solidFill>
                  <a:srgbClr val="007D7A"/>
                </a:solidFill>
                <a:latin typeface="Times New Roman" pitchFamily="18" charset="0"/>
                <a:cs typeface="Times New Roman" pitchFamily="18" charset="0"/>
              </a:rPr>
              <a:t>分组交换网的基本概念</a:t>
            </a:r>
          </a:p>
        </p:txBody>
      </p:sp>
      <p:sp>
        <p:nvSpPr>
          <p:cNvPr id="1126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12646" name="Object 1"/>
          <p:cNvGraphicFramePr>
            <a:graphicFrameLocks noChangeAspect="1"/>
          </p:cNvGraphicFramePr>
          <p:nvPr/>
        </p:nvGraphicFramePr>
        <p:xfrm>
          <a:off x="368300" y="2286000"/>
          <a:ext cx="5775325" cy="2073275"/>
        </p:xfrm>
        <a:graphic>
          <a:graphicData uri="http://schemas.openxmlformats.org/presentationml/2006/ole">
            <p:oleObj spid="_x0000_s112646" name="Visio" r:id="rId4" imgW="4178105" imgH="1180919" progId="Visio.Drawing.11">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标题 1"/>
          <p:cNvSpPr>
            <a:spLocks noGrp="1"/>
          </p:cNvSpPr>
          <p:nvPr>
            <p:ph type="title" idx="4294967295"/>
          </p:nvPr>
        </p:nvSpPr>
        <p:spPr>
          <a:xfrm>
            <a:off x="374650" y="714375"/>
            <a:ext cx="6429375" cy="857250"/>
          </a:xfrm>
        </p:spPr>
        <p:txBody>
          <a:bodyPr/>
          <a:lstStyle/>
          <a:p>
            <a:pPr algn="l">
              <a:defRPr/>
            </a:pPr>
            <a:r>
              <a:rPr lang="zh-CN" altLang="en-US" sz="2400" kern="1200" dirty="0" smtClean="0">
                <a:solidFill>
                  <a:srgbClr val="007D7A"/>
                </a:solidFill>
                <a:latin typeface="Times New Roman" pitchFamily="18" charset="0"/>
                <a:cs typeface="Times New Roman" pitchFamily="18" charset="0"/>
              </a:rPr>
              <a:t>帧中继</a:t>
            </a:r>
            <a:r>
              <a:rPr lang="en-US" altLang="zh-CN" sz="2400" kern="1200" dirty="0" smtClean="0">
                <a:solidFill>
                  <a:srgbClr val="007D7A"/>
                </a:solidFill>
                <a:latin typeface="Times New Roman" pitchFamily="18" charset="0"/>
                <a:cs typeface="Times New Roman" pitchFamily="18" charset="0"/>
              </a:rPr>
              <a:t>(FR)</a:t>
            </a:r>
            <a:r>
              <a:rPr lang="zh-CN" altLang="en-US" sz="2400" kern="1200" dirty="0" smtClean="0">
                <a:solidFill>
                  <a:srgbClr val="007D7A"/>
                </a:solidFill>
                <a:latin typeface="Times New Roman" pitchFamily="18" charset="0"/>
                <a:cs typeface="Times New Roman" pitchFamily="18" charset="0"/>
              </a:rPr>
              <a:t>技术发展的背景</a:t>
            </a:r>
          </a:p>
        </p:txBody>
      </p:sp>
      <p:sp>
        <p:nvSpPr>
          <p:cNvPr id="117762" name="内容占位符 2"/>
          <p:cNvSpPr>
            <a:spLocks noGrp="1"/>
          </p:cNvSpPr>
          <p:nvPr>
            <p:ph idx="4294967295"/>
          </p:nvPr>
        </p:nvSpPr>
        <p:spPr>
          <a:xfrm>
            <a:off x="382588" y="1514475"/>
            <a:ext cx="5618162" cy="2532063"/>
          </a:xfrm>
        </p:spPr>
        <p:txBody>
          <a:bodyPr/>
          <a:lstStyle/>
          <a:p>
            <a:pPr marL="182563" indent="-182563">
              <a:lnSpc>
                <a:spcPct val="120000"/>
              </a:lnSpc>
              <a:defRPr/>
            </a:pPr>
            <a:r>
              <a:rPr lang="zh-CN" altLang="en-US" sz="2000" kern="1200" dirty="0" smtClean="0">
                <a:solidFill>
                  <a:srgbClr val="1A3868"/>
                </a:solidFill>
                <a:latin typeface="Times New Roman" pitchFamily="18" charset="0"/>
                <a:cs typeface="Times New Roman" pitchFamily="18" charset="0"/>
              </a:rPr>
              <a:t>传输介质由原来的</a:t>
            </a:r>
            <a:r>
              <a:rPr lang="zh-CN" altLang="en-US" sz="2000" kern="1200" dirty="0" smtClean="0">
                <a:solidFill>
                  <a:srgbClr val="C00000"/>
                </a:solidFill>
                <a:latin typeface="Times New Roman" pitchFamily="18" charset="0"/>
                <a:cs typeface="Times New Roman" pitchFamily="18" charset="0"/>
              </a:rPr>
              <a:t>电缆</a:t>
            </a:r>
            <a:r>
              <a:rPr lang="zh-CN" altLang="en-US" sz="2000" kern="1200" dirty="0" smtClean="0">
                <a:solidFill>
                  <a:srgbClr val="1A3868"/>
                </a:solidFill>
                <a:latin typeface="Times New Roman" pitchFamily="18" charset="0"/>
                <a:cs typeface="Times New Roman" pitchFamily="18" charset="0"/>
              </a:rPr>
              <a:t>逐步发展到</a:t>
            </a:r>
            <a:r>
              <a:rPr lang="zh-CN" altLang="en-US" sz="2000" kern="1200" dirty="0" smtClean="0">
                <a:solidFill>
                  <a:srgbClr val="C00000"/>
                </a:solidFill>
                <a:latin typeface="Times New Roman" pitchFamily="18" charset="0"/>
                <a:cs typeface="Times New Roman" pitchFamily="18" charset="0"/>
              </a:rPr>
              <a:t>光纤</a:t>
            </a:r>
            <a:r>
              <a:rPr lang="zh-CN" altLang="en-US" sz="2000" kern="1200" dirty="0" smtClean="0">
                <a:solidFill>
                  <a:srgbClr val="1A3868"/>
                </a:solidFill>
                <a:latin typeface="Times New Roman" pitchFamily="18" charset="0"/>
                <a:cs typeface="Times New Roman" pitchFamily="18" charset="0"/>
              </a:rPr>
              <a:t>，光纤的误码率很低，数据传输速率高；</a:t>
            </a:r>
          </a:p>
          <a:p>
            <a:pPr marL="182563" indent="-182563">
              <a:lnSpc>
                <a:spcPct val="120000"/>
              </a:lnSpc>
              <a:defRPr/>
            </a:pPr>
            <a:r>
              <a:rPr lang="zh-CN" altLang="en-US" sz="2000" kern="1200" dirty="0" smtClean="0">
                <a:solidFill>
                  <a:srgbClr val="1A3868"/>
                </a:solidFill>
                <a:latin typeface="Times New Roman" pitchFamily="18" charset="0"/>
                <a:cs typeface="Times New Roman" pitchFamily="18" charset="0"/>
              </a:rPr>
              <a:t>局域网的数据传输速率提高得很快，大量局域网之间高速互连的需求越来越强烈；</a:t>
            </a:r>
          </a:p>
          <a:p>
            <a:pPr marL="182563" indent="-182563">
              <a:lnSpc>
                <a:spcPct val="120000"/>
              </a:lnSpc>
              <a:defRPr/>
            </a:pPr>
            <a:r>
              <a:rPr lang="zh-CN" altLang="en-US" sz="2000" kern="1200" dirty="0" smtClean="0">
                <a:solidFill>
                  <a:srgbClr val="1A3868"/>
                </a:solidFill>
                <a:latin typeface="Times New Roman" pitchFamily="18" charset="0"/>
                <a:cs typeface="Times New Roman" pitchFamily="18" charset="0"/>
              </a:rPr>
              <a:t>用户计算机性能提高，可以承担一部分原来是由通信子网承担的通信处理功能。</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标题 1"/>
          <p:cNvSpPr>
            <a:spLocks noGrp="1"/>
          </p:cNvSpPr>
          <p:nvPr>
            <p:ph type="title" idx="4294967295"/>
          </p:nvPr>
        </p:nvSpPr>
        <p:spPr>
          <a:xfrm>
            <a:off x="374650" y="635000"/>
            <a:ext cx="5276850" cy="857250"/>
          </a:xfrm>
        </p:spPr>
        <p:txBody>
          <a:bodyPr/>
          <a:lstStyle/>
          <a:p>
            <a:pPr algn="l">
              <a:defRPr/>
            </a:pPr>
            <a:r>
              <a:rPr lang="zh-CN" altLang="en-US" sz="2400" kern="1200" dirty="0" smtClean="0">
                <a:solidFill>
                  <a:srgbClr val="007D7A"/>
                </a:solidFill>
                <a:latin typeface="Times New Roman" pitchFamily="18" charset="0"/>
                <a:cs typeface="Times New Roman" pitchFamily="18" charset="0"/>
              </a:rPr>
              <a:t>帧中继网的特点</a:t>
            </a:r>
          </a:p>
        </p:txBody>
      </p:sp>
      <p:sp>
        <p:nvSpPr>
          <p:cNvPr id="118786" name="内容占位符 2"/>
          <p:cNvSpPr>
            <a:spLocks noGrp="1"/>
          </p:cNvSpPr>
          <p:nvPr>
            <p:ph idx="4294967295"/>
          </p:nvPr>
        </p:nvSpPr>
        <p:spPr>
          <a:xfrm>
            <a:off x="382588" y="1395413"/>
            <a:ext cx="5689600" cy="3106737"/>
          </a:xfrm>
        </p:spPr>
        <p:txBody>
          <a:bodyPr/>
          <a:lstStyle/>
          <a:p>
            <a:pPr>
              <a:spcAft>
                <a:spcPct val="40000"/>
              </a:spcAft>
              <a:buFontTx/>
              <a:buNone/>
              <a:defRPr/>
            </a:pPr>
            <a:r>
              <a:rPr lang="zh-CN" altLang="en-US" sz="2000" kern="1200" dirty="0" smtClean="0">
                <a:solidFill>
                  <a:srgbClr val="1A3868"/>
                </a:solidFill>
                <a:latin typeface="Times New Roman" pitchFamily="18" charset="0"/>
                <a:cs typeface="Times New Roman" pitchFamily="18" charset="0"/>
              </a:rPr>
              <a:t>高网络吞吐量、低传输延时</a:t>
            </a:r>
          </a:p>
          <a:p>
            <a:pPr marL="265113" indent="-265113">
              <a:spcAft>
                <a:spcPct val="20000"/>
              </a:spcAft>
              <a:defRPr/>
            </a:pPr>
            <a:r>
              <a:rPr lang="zh-CN" altLang="en-US" sz="2000" kern="1200" dirty="0" smtClean="0">
                <a:solidFill>
                  <a:srgbClr val="1A3868"/>
                </a:solidFill>
                <a:latin typeface="Times New Roman" pitchFamily="18" charset="0"/>
                <a:cs typeface="Times New Roman" pitchFamily="18" charset="0"/>
              </a:rPr>
              <a:t>帧中继是一种采用</a:t>
            </a:r>
            <a:r>
              <a:rPr lang="zh-CN" altLang="en-US" sz="2000" kern="1200" dirty="0" smtClean="0">
                <a:solidFill>
                  <a:srgbClr val="C00000"/>
                </a:solidFill>
                <a:latin typeface="Times New Roman" pitchFamily="18" charset="0"/>
                <a:cs typeface="Times New Roman" pitchFamily="18" charset="0"/>
              </a:rPr>
              <a:t>虚电路</a:t>
            </a:r>
            <a:r>
              <a:rPr lang="zh-CN" altLang="en-US" sz="2000" kern="1200" dirty="0" smtClean="0">
                <a:solidFill>
                  <a:srgbClr val="1A3868"/>
                </a:solidFill>
                <a:latin typeface="Times New Roman" pitchFamily="18" charset="0"/>
                <a:cs typeface="Times New Roman" pitchFamily="18" charset="0"/>
              </a:rPr>
              <a:t>的广域网技术，其协议简单、高效，网络吞吐量高、传输延时短；</a:t>
            </a:r>
            <a:endParaRPr lang="en-US" altLang="zh-CN" sz="2000" kern="1200" dirty="0" smtClean="0">
              <a:solidFill>
                <a:srgbClr val="1A3868"/>
              </a:solidFill>
              <a:latin typeface="Times New Roman" pitchFamily="18" charset="0"/>
              <a:cs typeface="Times New Roman" pitchFamily="18" charset="0"/>
            </a:endParaRPr>
          </a:p>
          <a:p>
            <a:pPr marL="265113" indent="-265113">
              <a:spcAft>
                <a:spcPct val="20000"/>
              </a:spcAft>
              <a:defRPr/>
            </a:pPr>
            <a:r>
              <a:rPr lang="zh-CN" altLang="en-US" sz="2000" kern="1200" dirty="0" smtClean="0">
                <a:solidFill>
                  <a:srgbClr val="1A3868"/>
                </a:solidFill>
                <a:latin typeface="Times New Roman" pitchFamily="18" charset="0"/>
                <a:cs typeface="Times New Roman" pitchFamily="18" charset="0"/>
              </a:rPr>
              <a:t>帧中继网</a:t>
            </a:r>
            <a:r>
              <a:rPr lang="zh-CN" altLang="en-US" sz="2000" kern="1200" dirty="0" smtClean="0">
                <a:solidFill>
                  <a:srgbClr val="C00000"/>
                </a:solidFill>
                <a:latin typeface="Times New Roman" pitchFamily="18" charset="0"/>
                <a:cs typeface="Times New Roman" pitchFamily="18" charset="0"/>
              </a:rPr>
              <a:t>工作在物理层与数据链路层</a:t>
            </a:r>
            <a:r>
              <a:rPr lang="zh-CN" altLang="en-US" sz="2000" kern="1200" dirty="0" smtClean="0">
                <a:solidFill>
                  <a:srgbClr val="1A3868"/>
                </a:solidFill>
                <a:latin typeface="Times New Roman" pitchFamily="18" charset="0"/>
                <a:cs typeface="Times New Roman" pitchFamily="18" charset="0"/>
              </a:rPr>
              <a:t>，流量控制与纠错功能由高层协议完成；</a:t>
            </a:r>
            <a:endParaRPr lang="en-US" altLang="zh-CN" sz="2000" kern="1200" dirty="0" smtClean="0">
              <a:solidFill>
                <a:srgbClr val="1A3868"/>
              </a:solidFill>
              <a:latin typeface="Times New Roman" pitchFamily="18" charset="0"/>
              <a:cs typeface="Times New Roman" pitchFamily="18" charset="0"/>
            </a:endParaRPr>
          </a:p>
          <a:p>
            <a:pPr marL="265113" indent="-265113">
              <a:spcAft>
                <a:spcPct val="20000"/>
              </a:spcAft>
              <a:defRPr/>
            </a:pPr>
            <a:r>
              <a:rPr lang="zh-CN" altLang="en-US" sz="2000" kern="1200" dirty="0" smtClean="0">
                <a:solidFill>
                  <a:srgbClr val="1A3868"/>
                </a:solidFill>
                <a:latin typeface="Times New Roman" pitchFamily="18" charset="0"/>
                <a:cs typeface="Times New Roman" pitchFamily="18" charset="0"/>
              </a:rPr>
              <a:t>帧中继网处理一个帧的转发延时要比</a:t>
            </a:r>
            <a:r>
              <a:rPr lang="en-US" altLang="zh-CN" sz="2000" kern="1200" dirty="0" smtClean="0">
                <a:solidFill>
                  <a:srgbClr val="1A3868"/>
                </a:solidFill>
                <a:latin typeface="Times New Roman" pitchFamily="18" charset="0"/>
                <a:cs typeface="Times New Roman" pitchFamily="18" charset="0"/>
              </a:rPr>
              <a:t>X.25</a:t>
            </a:r>
            <a:r>
              <a:rPr lang="zh-CN" altLang="en-US" sz="2000" kern="1200" dirty="0" smtClean="0">
                <a:solidFill>
                  <a:srgbClr val="1A3868"/>
                </a:solidFill>
                <a:latin typeface="Times New Roman" pitchFamily="18" charset="0"/>
                <a:cs typeface="Times New Roman" pitchFamily="18" charset="0"/>
              </a:rPr>
              <a:t>网减小一个数量级；吞吐量比</a:t>
            </a:r>
            <a:r>
              <a:rPr lang="en-US" altLang="zh-CN" sz="2000" kern="1200" dirty="0" smtClean="0">
                <a:solidFill>
                  <a:srgbClr val="1A3868"/>
                </a:solidFill>
                <a:latin typeface="Times New Roman" pitchFamily="18" charset="0"/>
                <a:cs typeface="Times New Roman" pitchFamily="18" charset="0"/>
              </a:rPr>
              <a:t>X.25</a:t>
            </a:r>
            <a:r>
              <a:rPr lang="zh-CN" altLang="en-US" sz="2000" kern="1200" dirty="0" smtClean="0">
                <a:solidFill>
                  <a:srgbClr val="1A3868"/>
                </a:solidFill>
                <a:latin typeface="Times New Roman" pitchFamily="18" charset="0"/>
                <a:cs typeface="Times New Roman" pitchFamily="18" charset="0"/>
              </a:rPr>
              <a:t>网提高一个数量级以上，也称</a:t>
            </a:r>
            <a:r>
              <a:rPr lang="en-US" altLang="zh-CN" sz="2000" kern="1200" dirty="0" smtClean="0">
                <a:solidFill>
                  <a:srgbClr val="1A3868"/>
                </a:solidFill>
                <a:latin typeface="Times New Roman" pitchFamily="18" charset="0"/>
                <a:cs typeface="Times New Roman" pitchFamily="18" charset="0"/>
              </a:rPr>
              <a:t>X.25</a:t>
            </a:r>
            <a:r>
              <a:rPr lang="zh-CN" altLang="en-US" sz="2000" kern="1200" dirty="0" smtClean="0">
                <a:solidFill>
                  <a:srgbClr val="1A3868"/>
                </a:solidFill>
                <a:latin typeface="Times New Roman" pitchFamily="18" charset="0"/>
                <a:cs typeface="Times New Roman" pitchFamily="18" charset="0"/>
              </a:rPr>
              <a:t>的流水线方式。</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16比9模版">
  <a:themeElements>
    <a:clrScheme name="1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1_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1_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16比9模版">
  <a:themeElements>
    <a:clrScheme name="2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2_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2_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16比9模版</Template>
  <TotalTime>8060</TotalTime>
  <Words>2198</Words>
  <Application>Microsoft Office PowerPoint</Application>
  <PresentationFormat>自定义</PresentationFormat>
  <Paragraphs>97</Paragraphs>
  <Slides>17</Slides>
  <Notes>12</Notes>
  <HiddenSlides>0</HiddenSlides>
  <MMClips>0</MMClips>
  <ScaleCrop>false</ScaleCrop>
  <HeadingPairs>
    <vt:vector size="8" baseType="variant">
      <vt:variant>
        <vt:lpstr>已用的字体</vt:lpstr>
      </vt:variant>
      <vt:variant>
        <vt:i4>8</vt:i4>
      </vt:variant>
      <vt:variant>
        <vt:lpstr>演示文稿设计模板</vt:lpstr>
      </vt:variant>
      <vt:variant>
        <vt:i4>2</vt:i4>
      </vt:variant>
      <vt:variant>
        <vt:lpstr>嵌入 OLE 服务器</vt:lpstr>
      </vt:variant>
      <vt:variant>
        <vt:i4>1</vt:i4>
      </vt:variant>
      <vt:variant>
        <vt:lpstr>幻灯片标题</vt:lpstr>
      </vt:variant>
      <vt:variant>
        <vt:i4>17</vt:i4>
      </vt:variant>
    </vt:vector>
  </HeadingPairs>
  <TitlesOfParts>
    <vt:vector size="28" baseType="lpstr">
      <vt:lpstr>Times New Roman</vt:lpstr>
      <vt:lpstr>微软雅黑</vt:lpstr>
      <vt:lpstr>Arial</vt:lpstr>
      <vt:lpstr>Constantia</vt:lpstr>
      <vt:lpstr>宋体</vt:lpstr>
      <vt:lpstr>华文新魏</vt:lpstr>
      <vt:lpstr>Copperplate Gothic Bold</vt:lpstr>
      <vt:lpstr>Gulim</vt:lpstr>
      <vt:lpstr>1_16比9模版</vt:lpstr>
      <vt:lpstr>2_16比9模版</vt:lpstr>
      <vt:lpstr>Visio</vt:lpstr>
      <vt:lpstr>计算机网络技术</vt:lpstr>
      <vt:lpstr>幻灯片 2</vt:lpstr>
      <vt:lpstr>幻灯片 3</vt:lpstr>
      <vt:lpstr>幻灯片 4</vt:lpstr>
      <vt:lpstr>二、广域网技术的发展趋势</vt:lpstr>
      <vt:lpstr>2. 广域网技术的发展过程</vt:lpstr>
      <vt:lpstr>(1) 从X.25网到帧中继网</vt:lpstr>
      <vt:lpstr>帧中继(FR)技术发展的背景</vt:lpstr>
      <vt:lpstr>帧中继网的特点</vt:lpstr>
      <vt:lpstr>帧中继网提供虚拟专网（VPN）服务</vt:lpstr>
      <vt:lpstr>(2) 从B-ISDN 到ATM</vt:lpstr>
      <vt:lpstr>宽带综合业务数据网(B-ISDN) 的基本概念</vt:lpstr>
      <vt:lpstr>ATM技术的主要特点</vt:lpstr>
      <vt:lpstr>(3) 光传输网络技术</vt:lpstr>
      <vt:lpstr>光以太网技术</vt:lpstr>
      <vt:lpstr>光以太网的技术优势</vt:lpstr>
      <vt:lpstr>三、广域网技术发展与TCP/IP协议的关系</vt:lpstr>
    </vt:vector>
  </TitlesOfParts>
  <Company>tonecom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文件传输协议（一）</dc:title>
  <dc:creator>xjd</dc:creator>
  <cp:lastModifiedBy>WYX</cp:lastModifiedBy>
  <cp:revision>1007</cp:revision>
  <cp:lastPrinted>1999-06-03T07:41:47Z</cp:lastPrinted>
  <dcterms:created xsi:type="dcterms:W3CDTF">1999-05-31T06:37:31Z</dcterms:created>
  <dcterms:modified xsi:type="dcterms:W3CDTF">2014-04-15T08:10:26Z</dcterms:modified>
</cp:coreProperties>
</file>